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88"/>
  </p:notesMasterIdLst>
  <p:handoutMasterIdLst>
    <p:handoutMasterId r:id="rId89"/>
  </p:handoutMasterIdLst>
  <p:sldIdLst>
    <p:sldId id="256" r:id="rId2"/>
    <p:sldId id="486" r:id="rId3"/>
    <p:sldId id="490" r:id="rId4"/>
    <p:sldId id="480" r:id="rId5"/>
    <p:sldId id="484" r:id="rId6"/>
    <p:sldId id="481" r:id="rId7"/>
    <p:sldId id="482" r:id="rId8"/>
    <p:sldId id="483" r:id="rId9"/>
    <p:sldId id="491" r:id="rId10"/>
    <p:sldId id="499" r:id="rId11"/>
    <p:sldId id="416" r:id="rId12"/>
    <p:sldId id="498" r:id="rId13"/>
    <p:sldId id="502" r:id="rId14"/>
    <p:sldId id="503" r:id="rId15"/>
    <p:sldId id="504" r:id="rId16"/>
    <p:sldId id="505" r:id="rId17"/>
    <p:sldId id="500" r:id="rId18"/>
    <p:sldId id="506" r:id="rId19"/>
    <p:sldId id="507" r:id="rId20"/>
    <p:sldId id="508" r:id="rId21"/>
    <p:sldId id="509" r:id="rId22"/>
    <p:sldId id="510" r:id="rId23"/>
    <p:sldId id="511" r:id="rId24"/>
    <p:sldId id="512" r:id="rId25"/>
    <p:sldId id="501" r:id="rId26"/>
    <p:sldId id="513" r:id="rId27"/>
    <p:sldId id="514" r:id="rId28"/>
    <p:sldId id="492" r:id="rId29"/>
    <p:sldId id="493" r:id="rId30"/>
    <p:sldId id="515" r:id="rId31"/>
    <p:sldId id="518" r:id="rId32"/>
    <p:sldId id="532" r:id="rId33"/>
    <p:sldId id="533" r:id="rId34"/>
    <p:sldId id="534" r:id="rId35"/>
    <p:sldId id="519" r:id="rId36"/>
    <p:sldId id="520" r:id="rId37"/>
    <p:sldId id="521" r:id="rId38"/>
    <p:sldId id="522" r:id="rId39"/>
    <p:sldId id="524" r:id="rId40"/>
    <p:sldId id="523" r:id="rId41"/>
    <p:sldId id="525" r:id="rId42"/>
    <p:sldId id="526" r:id="rId43"/>
    <p:sldId id="569" r:id="rId44"/>
    <p:sldId id="527" r:id="rId45"/>
    <p:sldId id="528" r:id="rId46"/>
    <p:sldId id="529" r:id="rId47"/>
    <p:sldId id="530" r:id="rId48"/>
    <p:sldId id="517" r:id="rId49"/>
    <p:sldId id="535" r:id="rId50"/>
    <p:sldId id="536" r:id="rId51"/>
    <p:sldId id="494" r:id="rId52"/>
    <p:sldId id="495" r:id="rId53"/>
    <p:sldId id="537" r:id="rId54"/>
    <p:sldId id="538" r:id="rId55"/>
    <p:sldId id="570" r:id="rId56"/>
    <p:sldId id="541" r:id="rId57"/>
    <p:sldId id="542" r:id="rId58"/>
    <p:sldId id="543" r:id="rId59"/>
    <p:sldId id="540" r:id="rId60"/>
    <p:sldId id="544" r:id="rId61"/>
    <p:sldId id="547" r:id="rId62"/>
    <p:sldId id="545" r:id="rId63"/>
    <p:sldId id="549" r:id="rId64"/>
    <p:sldId id="539" r:id="rId65"/>
    <p:sldId id="548" r:id="rId66"/>
    <p:sldId id="550" r:id="rId67"/>
    <p:sldId id="551" r:id="rId68"/>
    <p:sldId id="552" r:id="rId69"/>
    <p:sldId id="553" r:id="rId70"/>
    <p:sldId id="554" r:id="rId71"/>
    <p:sldId id="555" r:id="rId72"/>
    <p:sldId id="561" r:id="rId73"/>
    <p:sldId id="573" r:id="rId74"/>
    <p:sldId id="558" r:id="rId75"/>
    <p:sldId id="571" r:id="rId76"/>
    <p:sldId id="574" r:id="rId77"/>
    <p:sldId id="572" r:id="rId78"/>
    <p:sldId id="559" r:id="rId79"/>
    <p:sldId id="496" r:id="rId80"/>
    <p:sldId id="563" r:id="rId81"/>
    <p:sldId id="564" r:id="rId82"/>
    <p:sldId id="565" r:id="rId83"/>
    <p:sldId id="566" r:id="rId84"/>
    <p:sldId id="567" r:id="rId85"/>
    <p:sldId id="568" r:id="rId86"/>
    <p:sldId id="257" r:id="rId8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23F6A392-62F3-5547-9ED8-B7FDC9DD112C}">
          <p14:sldIdLst>
            <p14:sldId id="256"/>
            <p14:sldId id="486"/>
          </p14:sldIdLst>
        </p14:section>
        <p14:section name="Paddle概览" id="{B7CC20CC-1F27-C24D-A5E7-7DCF7D41DD98}">
          <p14:sldIdLst>
            <p14:sldId id="490"/>
            <p14:sldId id="480"/>
            <p14:sldId id="484"/>
            <p14:sldId id="481"/>
            <p14:sldId id="482"/>
            <p14:sldId id="483"/>
          </p14:sldIdLst>
        </p14:section>
        <p14:section name="编译时" id="{575F0A02-4056-C940-AF60-AF8287B0C74A}">
          <p14:sldIdLst>
            <p14:sldId id="491"/>
            <p14:sldId id="499"/>
            <p14:sldId id="416"/>
            <p14:sldId id="498"/>
            <p14:sldId id="502"/>
            <p14:sldId id="503"/>
            <p14:sldId id="504"/>
            <p14:sldId id="505"/>
            <p14:sldId id="500"/>
            <p14:sldId id="506"/>
            <p14:sldId id="507"/>
            <p14:sldId id="508"/>
            <p14:sldId id="509"/>
            <p14:sldId id="510"/>
            <p14:sldId id="511"/>
            <p14:sldId id="512"/>
            <p14:sldId id="501"/>
            <p14:sldId id="513"/>
            <p14:sldId id="514"/>
          </p14:sldIdLst>
        </p14:section>
        <p14:section name="运行时Executor" id="{76C7F4F7-CA85-5548-BB89-55E869F95B0A}">
          <p14:sldIdLst>
            <p14:sldId id="492"/>
            <p14:sldId id="493"/>
            <p14:sldId id="515"/>
            <p14:sldId id="518"/>
            <p14:sldId id="532"/>
            <p14:sldId id="533"/>
            <p14:sldId id="534"/>
            <p14:sldId id="519"/>
            <p14:sldId id="520"/>
            <p14:sldId id="521"/>
            <p14:sldId id="522"/>
            <p14:sldId id="524"/>
            <p14:sldId id="523"/>
            <p14:sldId id="525"/>
            <p14:sldId id="526"/>
            <p14:sldId id="569"/>
            <p14:sldId id="527"/>
            <p14:sldId id="528"/>
            <p14:sldId id="529"/>
            <p14:sldId id="530"/>
            <p14:sldId id="517"/>
            <p14:sldId id="535"/>
            <p14:sldId id="536"/>
          </p14:sldIdLst>
        </p14:section>
        <p14:section name="运行时PE" id="{5EA160C1-B42F-6843-8833-E17A10AC652F}">
          <p14:sldIdLst>
            <p14:sldId id="494"/>
            <p14:sldId id="495"/>
            <p14:sldId id="537"/>
            <p14:sldId id="538"/>
            <p14:sldId id="570"/>
            <p14:sldId id="541"/>
            <p14:sldId id="542"/>
            <p14:sldId id="543"/>
            <p14:sldId id="540"/>
            <p14:sldId id="544"/>
            <p14:sldId id="547"/>
            <p14:sldId id="545"/>
            <p14:sldId id="549"/>
            <p14:sldId id="539"/>
            <p14:sldId id="548"/>
            <p14:sldId id="550"/>
            <p14:sldId id="551"/>
            <p14:sldId id="552"/>
            <p14:sldId id="553"/>
            <p14:sldId id="554"/>
            <p14:sldId id="555"/>
            <p14:sldId id="561"/>
            <p14:sldId id="573"/>
            <p14:sldId id="558"/>
            <p14:sldId id="571"/>
            <p14:sldId id="574"/>
            <p14:sldId id="572"/>
            <p14:sldId id="559"/>
          </p14:sldIdLst>
        </p14:section>
        <p14:section name="Paddle中的优化" id="{17428F32-6FD9-4846-BA3F-BF72CDA7EF0E}">
          <p14:sldIdLst>
            <p14:sldId id="496"/>
            <p14:sldId id="563"/>
            <p14:sldId id="564"/>
            <p14:sldId id="565"/>
            <p14:sldId id="566"/>
            <p14:sldId id="567"/>
            <p14:sldId id="568"/>
          </p14:sldIdLst>
        </p14:section>
        <p14:section name="封底" id="{C951AD69-347D-6D40-AD53-D54887D0CB98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200"/>
    <a:srgbClr val="203BD3"/>
    <a:srgbClr val="233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4"/>
    <p:restoredTop sz="91281"/>
  </p:normalViewPr>
  <p:slideViewPr>
    <p:cSldViewPr snapToGrid="0" snapToObjects="1">
      <p:cViewPr varScale="1">
        <p:scale>
          <a:sx n="102" d="100"/>
          <a:sy n="102" d="100"/>
        </p:scale>
        <p:origin x="1392" y="168"/>
      </p:cViewPr>
      <p:guideLst>
        <p:guide orient="horz" pos="1434"/>
        <p:guide pos="3817"/>
        <p:guide pos="574"/>
      </p:guideLst>
    </p:cSldViewPr>
  </p:slideViewPr>
  <p:outlineViewPr>
    <p:cViewPr>
      <p:scale>
        <a:sx n="33" d="100"/>
        <a:sy n="33" d="100"/>
      </p:scale>
      <p:origin x="0" y="-8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E37B680-74F6-614F-8B93-D094B6A960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B3490C-67D3-C045-A4B3-31BF7D0BFE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8C36D-2E70-374C-BEED-249A723C139E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79FEAD-BE91-AE49-8682-563A3BBC92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621C45-FB3E-A64D-A948-9FE63DEEB7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430C0-050F-A247-8791-AA64DD1E6D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374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FE015-68E6-7B4D-8292-D8FCC0634055}" type="datetimeFigureOut">
              <a:rPr kumimoji="1" lang="zh-CN" altLang="en-US" smtClean="0"/>
              <a:t>2020/6/23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0E6B4-E9A0-6649-A015-7380BB3763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3673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326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774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2138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9649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7194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367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8160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2499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8578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6085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9890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4300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6850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45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729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242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693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1777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56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463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809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62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4933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0279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3891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1906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6074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8782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210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21943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959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2706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32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3448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807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2322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4783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277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575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3274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389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6265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4287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326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3790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4267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3061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26086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25879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6161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2619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0027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7345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3404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116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3228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518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1579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9624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2608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69661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11565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9450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514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6848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140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82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46024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74812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0894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2334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3283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7534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7793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0146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8487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177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3779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E6B4-E9A0-6649-A015-7380BB37631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737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C2D1-A818-A04A-9960-D0F30844F5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236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C2D1-A818-A04A-9960-D0F30844F5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28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C2D1-A818-A04A-9960-D0F30844F5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413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C2D1-A818-A04A-9960-D0F30844F5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110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C2D1-A818-A04A-9960-D0F30844F5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63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004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0A570AC-332A-9244-A9F5-5508DD94B57F}"/>
              </a:ext>
            </a:extLst>
          </p:cNvPr>
          <p:cNvSpPr/>
          <p:nvPr userDrawn="1"/>
        </p:nvSpPr>
        <p:spPr>
          <a:xfrm>
            <a:off x="461032" y="287908"/>
            <a:ext cx="454323" cy="340742"/>
          </a:xfrm>
          <a:prstGeom prst="rect">
            <a:avLst/>
          </a:prstGeom>
          <a:solidFill>
            <a:srgbClr val="233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8BE6454-A83C-1642-8F51-BC34DAF85288}"/>
              </a:ext>
            </a:extLst>
          </p:cNvPr>
          <p:cNvSpPr/>
          <p:nvPr userDrawn="1"/>
        </p:nvSpPr>
        <p:spPr>
          <a:xfrm>
            <a:off x="271056" y="287908"/>
            <a:ext cx="113776" cy="340742"/>
          </a:xfrm>
          <a:prstGeom prst="rect">
            <a:avLst/>
          </a:prstGeom>
          <a:solidFill>
            <a:srgbClr val="233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2EFCB0E-228F-6940-A95E-E0400AB18DAB}"/>
              </a:ext>
            </a:extLst>
          </p:cNvPr>
          <p:cNvSpPr/>
          <p:nvPr userDrawn="1"/>
        </p:nvSpPr>
        <p:spPr>
          <a:xfrm>
            <a:off x="11333132" y="6346116"/>
            <a:ext cx="454323" cy="340742"/>
          </a:xfrm>
          <a:prstGeom prst="rect">
            <a:avLst/>
          </a:prstGeom>
          <a:solidFill>
            <a:srgbClr val="233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FAD1608-D36E-6547-B9E5-2BBD95093C5E}"/>
              </a:ext>
            </a:extLst>
          </p:cNvPr>
          <p:cNvSpPr/>
          <p:nvPr userDrawn="1"/>
        </p:nvSpPr>
        <p:spPr>
          <a:xfrm>
            <a:off x="11864516" y="6346116"/>
            <a:ext cx="113776" cy="340742"/>
          </a:xfrm>
          <a:prstGeom prst="rect">
            <a:avLst/>
          </a:prstGeom>
          <a:solidFill>
            <a:srgbClr val="233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1" name="灯片编号占位符 3">
            <a:extLst>
              <a:ext uri="{FF2B5EF4-FFF2-40B4-BE49-F238E27FC236}">
                <a16:creationId xmlns:a16="http://schemas.microsoft.com/office/drawing/2014/main" id="{1BD3711C-0DFD-5647-AD33-A0E54A2F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0093" y="6333925"/>
            <a:ext cx="6604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11CC9FD4-7953-474F-BDDD-03B89B9227C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A9F9925-C784-8E46-9B2E-3938DE03C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18" b="29133"/>
          <a:stretch/>
        </p:blipFill>
        <p:spPr>
          <a:xfrm>
            <a:off x="10253775" y="170630"/>
            <a:ext cx="1761404" cy="5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899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C2D1-A818-A04A-9960-D0F30844F5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603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C2D1-A818-A04A-9960-D0F30844F5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75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C2D1-A818-A04A-9960-D0F30844F5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85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C2D1-A818-A04A-9960-D0F30844F5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4320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C2D1-A818-A04A-9960-D0F30844F5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74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264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ED23C8E-0A65-CF47-B23D-E7861D3D13C6}"/>
              </a:ext>
            </a:extLst>
          </p:cNvPr>
          <p:cNvSpPr/>
          <p:nvPr userDrawn="1"/>
        </p:nvSpPr>
        <p:spPr>
          <a:xfrm>
            <a:off x="345774" y="287908"/>
            <a:ext cx="340742" cy="340742"/>
          </a:xfrm>
          <a:prstGeom prst="rect">
            <a:avLst/>
          </a:prstGeom>
          <a:solidFill>
            <a:srgbClr val="233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C09C28-D476-3C49-A773-5B88B8B2CC51}"/>
              </a:ext>
            </a:extLst>
          </p:cNvPr>
          <p:cNvSpPr/>
          <p:nvPr userDrawn="1"/>
        </p:nvSpPr>
        <p:spPr>
          <a:xfrm>
            <a:off x="203292" y="287908"/>
            <a:ext cx="85332" cy="340742"/>
          </a:xfrm>
          <a:prstGeom prst="rect">
            <a:avLst/>
          </a:prstGeom>
          <a:solidFill>
            <a:srgbClr val="233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AE208D-E3D1-0945-B072-2086EDEAB7F7}"/>
              </a:ext>
            </a:extLst>
          </p:cNvPr>
          <p:cNvSpPr/>
          <p:nvPr userDrawn="1"/>
        </p:nvSpPr>
        <p:spPr>
          <a:xfrm>
            <a:off x="11441832" y="6346116"/>
            <a:ext cx="340742" cy="340742"/>
          </a:xfrm>
          <a:prstGeom prst="rect">
            <a:avLst/>
          </a:prstGeom>
          <a:solidFill>
            <a:srgbClr val="233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15FF7E-EB09-374D-8E40-C2FCD61152AD}"/>
              </a:ext>
            </a:extLst>
          </p:cNvPr>
          <p:cNvSpPr/>
          <p:nvPr userDrawn="1"/>
        </p:nvSpPr>
        <p:spPr>
          <a:xfrm>
            <a:off x="11840370" y="6346116"/>
            <a:ext cx="85332" cy="340742"/>
          </a:xfrm>
          <a:prstGeom prst="rect">
            <a:avLst/>
          </a:prstGeom>
          <a:solidFill>
            <a:srgbClr val="233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4D2DDE44-3BE7-934F-9A58-34BD838E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553" y="6333924"/>
            <a:ext cx="4953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11CC9FD4-7953-474F-BDDD-03B89B9227C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DC2396-2003-FD41-8B76-7B05793FC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18" b="29133"/>
          <a:stretch/>
        </p:blipFill>
        <p:spPr>
          <a:xfrm>
            <a:off x="10336744" y="170630"/>
            <a:ext cx="1616623" cy="7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612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8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5987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2C2D1-A818-A04A-9960-D0F30844F5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549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5" r:id="rId8"/>
    <p:sldLayoutId id="2147483686" r:id="rId9"/>
    <p:sldLayoutId id="2147483681" r:id="rId10"/>
    <p:sldLayoutId id="2147483682" r:id="rId11"/>
    <p:sldLayoutId id="2147483683" r:id="rId12"/>
    <p:sldLayoutId id="2147483684" r:id="rId13"/>
    <p:sldLayoutId id="2147483667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ddlepaddle.org.cn/documentation/docs/zh/api_cn/fluid_cn/BuildStrategy_cn.html#buildstrategy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paddlepaddle.org.cn/documentation/docs/zh/api_cn/fluid_cn/ExecutionStrategy_cn.html#executionstrateg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328BBF-A8CC-FA49-8F17-C8C2741A8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18" b="29133"/>
          <a:stretch/>
        </p:blipFill>
        <p:spPr>
          <a:xfrm>
            <a:off x="3782626" y="1571740"/>
            <a:ext cx="2569349" cy="11189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D13175-71F8-A54C-8E03-198317FD2D3F}"/>
              </a:ext>
            </a:extLst>
          </p:cNvPr>
          <p:cNvSpPr txBox="1"/>
          <p:nvPr/>
        </p:nvSpPr>
        <p:spPr>
          <a:xfrm>
            <a:off x="2809671" y="2856242"/>
            <a:ext cx="6572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/>
              <a:t>Paddle</a:t>
            </a:r>
            <a:r>
              <a:rPr kumimoji="1" lang="zh-CN" altLang="en-US" sz="3600" b="1" dirty="0"/>
              <a:t>静态图学习笔记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737C48-4D0C-C445-B0D2-7577F3FAF53C}"/>
              </a:ext>
            </a:extLst>
          </p:cNvPr>
          <p:cNvSpPr txBox="1"/>
          <p:nvPr/>
        </p:nvSpPr>
        <p:spPr>
          <a:xfrm>
            <a:off x="4855780" y="3668166"/>
            <a:ext cx="2480441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/>
              <a:t>王欢</a:t>
            </a:r>
            <a:endParaRPr kumimoji="1" lang="en-US" altLang="zh-CN" sz="2400" b="1" dirty="0"/>
          </a:p>
          <a:p>
            <a:pPr algn="ctr">
              <a:lnSpc>
                <a:spcPct val="150000"/>
              </a:lnSpc>
            </a:pPr>
            <a:r>
              <a:rPr kumimoji="1" lang="en-US" altLang="zh-CN" sz="2400" b="1" dirty="0"/>
              <a:t>2020</a:t>
            </a:r>
            <a:r>
              <a:rPr kumimoji="1" lang="zh-CN" altLang="en-US" sz="2400" b="1" dirty="0"/>
              <a:t>年</a:t>
            </a:r>
            <a:r>
              <a:rPr kumimoji="1" lang="en-US" altLang="zh-CN" sz="2400" b="1" dirty="0"/>
              <a:t>6</a:t>
            </a:r>
            <a:r>
              <a:rPr kumimoji="1" lang="zh-CN" altLang="en-US" sz="2400" b="1" dirty="0"/>
              <a:t>月</a:t>
            </a:r>
            <a:r>
              <a:rPr kumimoji="1" lang="en-US" altLang="zh-CN" sz="2400" b="1" dirty="0"/>
              <a:t>11</a:t>
            </a:r>
            <a:r>
              <a:rPr kumimoji="1" lang="zh-CN" altLang="en-US" sz="2400" b="1" dirty="0"/>
              <a:t>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B4D679-0B7D-DE43-9C44-53040C92C8AC}"/>
              </a:ext>
            </a:extLst>
          </p:cNvPr>
          <p:cNvSpPr txBox="1"/>
          <p:nvPr/>
        </p:nvSpPr>
        <p:spPr>
          <a:xfrm>
            <a:off x="6351975" y="1746799"/>
            <a:ext cx="238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3600" b="1" dirty="0">
                <a:solidFill>
                  <a:srgbClr val="203BD3"/>
                </a:solidFill>
                <a:latin typeface="+mn-ea"/>
              </a:rPr>
              <a:t>新人串讲</a:t>
            </a:r>
          </a:p>
        </p:txBody>
      </p:sp>
    </p:spTree>
    <p:extLst>
      <p:ext uri="{BB962C8B-B14F-4D97-AF65-F5344CB8AC3E}">
        <p14:creationId xmlns:p14="http://schemas.microsoft.com/office/powerpoint/2010/main" val="424246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32737A-EDCF-1E45-A361-A55335109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969" y="1477174"/>
            <a:ext cx="8544194" cy="56091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319BF9-0796-5740-B583-59256B54E53A}"/>
              </a:ext>
            </a:extLst>
          </p:cNvPr>
          <p:cNvSpPr txBox="1"/>
          <p:nvPr/>
        </p:nvSpPr>
        <p:spPr>
          <a:xfrm>
            <a:off x="409436" y="977101"/>
            <a:ext cx="4956048" cy="100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dirty="0">
                <a:latin typeface="Courier" pitchFamily="2" charset="0"/>
              </a:rPr>
              <a:t>编译时的任务是</a:t>
            </a:r>
            <a:r>
              <a:rPr kumimoji="1" lang="zh-CN" altLang="en-US" sz="2000" b="1" dirty="0">
                <a:latin typeface="Courier" pitchFamily="2" charset="0"/>
              </a:rPr>
              <a:t>构造</a:t>
            </a:r>
            <a:r>
              <a:rPr kumimoji="1" lang="en-US" altLang="zh-CN" sz="2000" b="1" dirty="0">
                <a:latin typeface="Courier" pitchFamily="2" charset="0"/>
              </a:rPr>
              <a:t>Program</a:t>
            </a:r>
            <a:endParaRPr kumimoji="1" lang="en-US" altLang="zh-CN" b="1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输入：用户的网络定义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输出：</a:t>
            </a:r>
            <a:r>
              <a:rPr kumimoji="1" lang="en-US" altLang="zh-CN" sz="1400" dirty="0" err="1">
                <a:latin typeface="Courier" pitchFamily="2" charset="0"/>
              </a:rPr>
              <a:t>ProgramDesc</a:t>
            </a:r>
            <a:endParaRPr kumimoji="1" lang="zh-CN" altLang="en-US" sz="1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92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722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前向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占位</a:t>
            </a:r>
            <a:r>
              <a:rPr kumimoji="1" lang="en-US" altLang="zh-CN" sz="2800" b="1" dirty="0"/>
              <a:t>Var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1B9FEB-8B1D-274C-9B0E-B02C869215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03834" y="2008890"/>
            <a:ext cx="5954145" cy="22471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60DDD0-2BA5-894A-B4A0-774A03C44DE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12309" y="4419170"/>
            <a:ext cx="4937193" cy="8441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D4BC95-2230-9242-9839-93699F9A5221}"/>
              </a:ext>
            </a:extLst>
          </p:cNvPr>
          <p:cNvSpPr/>
          <p:nvPr/>
        </p:nvSpPr>
        <p:spPr>
          <a:xfrm>
            <a:off x="639385" y="5339328"/>
            <a:ext cx="10483044" cy="1371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300" i="1" dirty="0">
                <a:latin typeface="Songti SC" panose="0201060004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注：</a:t>
            </a:r>
            <a:endParaRPr lang="en-US" altLang="zh-CN" sz="1300" i="1" dirty="0">
              <a:latin typeface="Songti SC" panose="0201060004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ts val="16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pybind11</a:t>
            </a:r>
            <a:r>
              <a:rPr lang="zh-CN" altLang="zh-CN" sz="1300" i="1" dirty="0">
                <a:latin typeface="宋体" panose="02010600030101010101" pitchFamily="2" charset="-122"/>
                <a:ea typeface="Songti SC" panose="02010600040101010101" pitchFamily="2" charset="-122"/>
                <a:cs typeface="宋体" panose="02010600030101010101" pitchFamily="2" charset="-122"/>
              </a:rPr>
              <a:t>是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众多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的方法之一。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pybind11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使用比较简单，对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C++11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的支持也很好。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Paddle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pybind11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完成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内核。</a:t>
            </a:r>
          </a:p>
          <a:p>
            <a:pPr marL="285750" indent="-285750">
              <a:lnSpc>
                <a:spcPts val="16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Paddle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内核会被编译成</a:t>
            </a:r>
            <a:r>
              <a:rPr lang="en-US" altLang="zh-CN" sz="1300" i="1" dirty="0" err="1">
                <a:latin typeface="Songti SC" panose="02010600040101010101" pitchFamily="2" charset="-122"/>
                <a:ea typeface="宋体" panose="02010600030101010101" pitchFamily="2" charset="-122"/>
              </a:rPr>
              <a:t>core.so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端可通过</a:t>
            </a:r>
            <a:r>
              <a:rPr lang="en-US" altLang="zh-CN" sz="1300" i="1" dirty="0" err="1">
                <a:latin typeface="Songti SC" panose="02010600040101010101" pitchFamily="2" charset="-122"/>
                <a:ea typeface="宋体" panose="02010600030101010101" pitchFamily="2" charset="-122"/>
              </a:rPr>
              <a:t>core.XXX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接口进行调用。</a:t>
            </a:r>
            <a:endParaRPr lang="en-US" altLang="zh-CN" sz="1300" i="1" dirty="0">
              <a:latin typeface="Songti SC" panose="0201060004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ts val="16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中的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Variable</a:t>
            </a:r>
            <a:r>
              <a:rPr lang="zh-CN" altLang="en-US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Block</a:t>
            </a:r>
            <a:r>
              <a:rPr lang="zh-CN" altLang="en-US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分别持有一个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en-US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1300" i="1" dirty="0" err="1">
                <a:latin typeface="Songti SC" panose="02010600040101010101" pitchFamily="2" charset="-122"/>
                <a:ea typeface="宋体" panose="02010600030101010101" pitchFamily="2" charset="-122"/>
              </a:rPr>
              <a:t>VarDesc</a:t>
            </a:r>
            <a:r>
              <a:rPr lang="zh-CN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300" i="1" dirty="0" err="1">
                <a:latin typeface="Songti SC" panose="02010600040101010101" pitchFamily="2" charset="-122"/>
                <a:ea typeface="宋体" panose="02010600030101010101" pitchFamily="2" charset="-122"/>
              </a:rPr>
              <a:t>BlockDesc</a:t>
            </a:r>
            <a:r>
              <a:rPr lang="zh-CN" altLang="en-US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对象，放在</a:t>
            </a:r>
            <a:r>
              <a:rPr lang="en-US" altLang="zh-CN" sz="1300" i="1" dirty="0" err="1">
                <a:latin typeface="Songti SC" panose="02010600040101010101" pitchFamily="2" charset="-122"/>
                <a:ea typeface="宋体" panose="02010600030101010101" pitchFamily="2" charset="-122"/>
              </a:rPr>
              <a:t>self.desc</a:t>
            </a:r>
            <a:r>
              <a:rPr lang="zh-CN" altLang="en-US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中。通过</a:t>
            </a:r>
            <a:r>
              <a:rPr lang="en-US" altLang="zh-CN" sz="1300" i="1" dirty="0" err="1">
                <a:latin typeface="Songti SC" panose="02010600040101010101" pitchFamily="2" charset="-122"/>
                <a:ea typeface="宋体" panose="02010600030101010101" pitchFamily="2" charset="-122"/>
              </a:rPr>
              <a:t>self.desc</a:t>
            </a:r>
            <a:r>
              <a:rPr lang="zh-CN" altLang="en-US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可以调用</a:t>
            </a:r>
            <a:r>
              <a:rPr lang="en-US" altLang="zh-CN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C++</a:t>
            </a:r>
            <a:r>
              <a:rPr lang="en-US" altLang="zh-CN" sz="1300" i="1" dirty="0" err="1">
                <a:latin typeface="Songti SC" panose="02010600040101010101" pitchFamily="2" charset="-122"/>
                <a:ea typeface="宋体" panose="02010600030101010101" pitchFamily="2" charset="-122"/>
              </a:rPr>
              <a:t>Desc</a:t>
            </a:r>
            <a:r>
              <a:rPr lang="zh-CN" altLang="en-US" sz="1300" i="1" dirty="0">
                <a:latin typeface="Songti SC" panose="02010600040101010101" pitchFamily="2" charset="-122"/>
                <a:ea typeface="宋体" panose="02010600030101010101" pitchFamily="2" charset="-122"/>
              </a:rPr>
              <a:t>的方法。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6BCC3F-5B7D-DD4E-ADD4-6ECDDF1AD17D}"/>
              </a:ext>
            </a:extLst>
          </p:cNvPr>
          <p:cNvSpPr txBox="1"/>
          <p:nvPr/>
        </p:nvSpPr>
        <p:spPr>
          <a:xfrm>
            <a:off x="202607" y="813816"/>
            <a:ext cx="11335458" cy="96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dirty="0">
                <a:latin typeface="Courier" pitchFamily="2" charset="0"/>
              </a:rPr>
              <a:t>占位</a:t>
            </a:r>
            <a:r>
              <a:rPr kumimoji="1" lang="en-US" altLang="zh-CN" dirty="0">
                <a:latin typeface="Courier" pitchFamily="2" charset="0"/>
              </a:rPr>
              <a:t>Var</a:t>
            </a:r>
            <a:r>
              <a:rPr kumimoji="1" lang="zh-CN" altLang="en-US" dirty="0">
                <a:latin typeface="Courier" pitchFamily="2" charset="0"/>
              </a:rPr>
              <a:t>通常用于描述模型的输入，因为定义网络时还没有输入数据，通过占位</a:t>
            </a:r>
            <a:r>
              <a:rPr kumimoji="1" lang="en-US" altLang="zh-CN" dirty="0">
                <a:latin typeface="Courier" pitchFamily="2" charset="0"/>
              </a:rPr>
              <a:t>Var</a:t>
            </a:r>
            <a:r>
              <a:rPr kumimoji="1" lang="zh-CN" altLang="en-US" dirty="0">
                <a:latin typeface="Courier" pitchFamily="2" charset="0"/>
              </a:rPr>
              <a:t>代表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占位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定义在</a:t>
            </a:r>
            <a:r>
              <a:rPr kumimoji="1" lang="en-US" altLang="zh-CN" sz="1400" b="1" dirty="0" err="1">
                <a:latin typeface="Courier" pitchFamily="2" charset="0"/>
              </a:rPr>
              <a:t>GlobalBlock</a:t>
            </a:r>
            <a:r>
              <a:rPr kumimoji="1" lang="zh-CN" altLang="en-US" sz="1400" dirty="0">
                <a:latin typeface="Courier" pitchFamily="2" charset="0"/>
              </a:rPr>
              <a:t>（</a:t>
            </a:r>
            <a:r>
              <a:rPr kumimoji="1" lang="en-US" altLang="zh-CN" sz="1400" dirty="0">
                <a:latin typeface="Courier" pitchFamily="2" charset="0"/>
              </a:rPr>
              <a:t>Block0</a:t>
            </a:r>
            <a:r>
              <a:rPr kumimoji="1" lang="zh-CN" altLang="en-US" sz="1400" dirty="0">
                <a:latin typeface="Courier" pitchFamily="2" charset="0"/>
              </a:rPr>
              <a:t>）中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latin typeface="Courier" pitchFamily="2" charset="0"/>
              </a:rPr>
              <a:t>通过调用</a:t>
            </a:r>
            <a:r>
              <a:rPr kumimoji="1" lang="en-US" altLang="zh-CN" sz="1400" b="1" dirty="0">
                <a:latin typeface="Courier" pitchFamily="2" charset="0"/>
              </a:rPr>
              <a:t>C++</a:t>
            </a:r>
            <a:r>
              <a:rPr kumimoji="1" lang="zh-CN" altLang="en-US" sz="1400" b="1" dirty="0">
                <a:latin typeface="Courier" pitchFamily="2" charset="0"/>
              </a:rPr>
              <a:t>的</a:t>
            </a:r>
            <a:r>
              <a:rPr kumimoji="1" lang="en-US" altLang="zh-CN" sz="1400" b="1" dirty="0" err="1">
                <a:latin typeface="Courier" pitchFamily="2" charset="0"/>
              </a:rPr>
              <a:t>var</a:t>
            </a:r>
            <a:r>
              <a:rPr kumimoji="1" lang="zh-CN" altLang="en-US" sz="1400" b="1" dirty="0">
                <a:latin typeface="Courier" pitchFamily="2" charset="0"/>
              </a:rPr>
              <a:t>函数，创建</a:t>
            </a:r>
            <a:r>
              <a:rPr kumimoji="1" lang="zh-CN" altLang="en-US" sz="1400" dirty="0">
                <a:latin typeface="Courier" pitchFamily="2" charset="0"/>
              </a:rPr>
              <a:t>一个</a:t>
            </a:r>
            <a:r>
              <a:rPr kumimoji="1" lang="en-US" altLang="zh-CN" sz="1400" dirty="0">
                <a:latin typeface="Courier" pitchFamily="2" charset="0"/>
              </a:rPr>
              <a:t>C++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，自然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也就</a:t>
            </a:r>
            <a:r>
              <a:rPr kumimoji="1" lang="en-US" altLang="zh-CN" sz="1400" dirty="0">
                <a:latin typeface="Courier" pitchFamily="2" charset="0"/>
              </a:rPr>
              <a:t>Append</a:t>
            </a:r>
            <a:r>
              <a:rPr kumimoji="1" lang="zh-CN" altLang="en-US" sz="1400" dirty="0">
                <a:latin typeface="Courier" pitchFamily="2" charset="0"/>
              </a:rPr>
              <a:t>（放）到了</a:t>
            </a:r>
            <a:r>
              <a:rPr kumimoji="1" lang="en-US" altLang="zh-CN" sz="1400" dirty="0">
                <a:latin typeface="Courier" pitchFamily="2" charset="0"/>
              </a:rPr>
              <a:t>Block</a:t>
            </a:r>
            <a:r>
              <a:rPr kumimoji="1" lang="zh-CN" altLang="en-US" sz="1400" dirty="0">
                <a:latin typeface="Courier" pitchFamily="2" charset="0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65186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73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前向</a:t>
            </a:r>
            <a:r>
              <a:rPr kumimoji="1" lang="en-US" altLang="zh-CN" sz="2800" b="1" dirty="0"/>
              <a:t>——Layer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6B4013-3BB6-E54C-B114-197B8D6163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5004" y="3632663"/>
            <a:ext cx="6157076" cy="26850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D9E62F-FC52-B041-BA4F-D88D29369F0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3970" y="3885259"/>
            <a:ext cx="2379605" cy="21798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77EB3EE-63F8-0943-9538-4CEB6E4ADF2D}"/>
              </a:ext>
            </a:extLst>
          </p:cNvPr>
          <p:cNvSpPr/>
          <p:nvPr/>
        </p:nvSpPr>
        <p:spPr>
          <a:xfrm>
            <a:off x="1247536" y="4197927"/>
            <a:ext cx="6317672" cy="174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35513F-08EA-EF48-82D6-FD002236C2DE}"/>
              </a:ext>
            </a:extLst>
          </p:cNvPr>
          <p:cNvSpPr/>
          <p:nvPr/>
        </p:nvSpPr>
        <p:spPr>
          <a:xfrm>
            <a:off x="1244706" y="5170516"/>
            <a:ext cx="6317672" cy="1022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733DB2-D2C9-994E-8310-1D2288977A35}"/>
              </a:ext>
            </a:extLst>
          </p:cNvPr>
          <p:cNvSpPr txBox="1"/>
          <p:nvPr/>
        </p:nvSpPr>
        <p:spPr>
          <a:xfrm>
            <a:off x="676434" y="2929851"/>
            <a:ext cx="4372494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zh-CN" altLang="en-US" dirty="0">
                <a:latin typeface="Courier" pitchFamily="2" charset="0"/>
              </a:rPr>
              <a:t>举例：</a:t>
            </a:r>
            <a:r>
              <a:rPr kumimoji="1" lang="en-US" altLang="zh-CN" dirty="0">
                <a:latin typeface="Courier" pitchFamily="2" charset="0"/>
              </a:rPr>
              <a:t>fc</a:t>
            </a:r>
            <a:r>
              <a:rPr kumimoji="1" lang="zh-CN" altLang="en-US" dirty="0">
                <a:latin typeface="Courier" pitchFamily="2" charset="0"/>
              </a:rPr>
              <a:t>函数的前向执行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976263-15F8-0C48-B931-244880A70886}"/>
              </a:ext>
            </a:extLst>
          </p:cNvPr>
          <p:cNvSpPr txBox="1"/>
          <p:nvPr/>
        </p:nvSpPr>
        <p:spPr>
          <a:xfrm>
            <a:off x="4694487" y="6317673"/>
            <a:ext cx="4372494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latin typeface="Courier" pitchFamily="2" charset="0"/>
              </a:rPr>
              <a:t>fc</a:t>
            </a:r>
            <a:r>
              <a:rPr kumimoji="1" lang="zh-CN" altLang="en-US" dirty="0">
                <a:latin typeface="Courier" pitchFamily="2" charset="0"/>
              </a:rPr>
              <a:t>函数后的</a:t>
            </a:r>
            <a:r>
              <a:rPr kumimoji="1" lang="en-US" altLang="zh-CN" dirty="0">
                <a:latin typeface="Courier" pitchFamily="2" charset="0"/>
              </a:rPr>
              <a:t>Program”</a:t>
            </a:r>
            <a:r>
              <a:rPr kumimoji="1" lang="zh-CN" altLang="en-US" dirty="0">
                <a:latin typeface="Courier" pitchFamily="2" charset="0"/>
              </a:rPr>
              <a:t>成果</a:t>
            </a:r>
            <a:r>
              <a:rPr kumimoji="1" lang="en-US" altLang="zh-CN" dirty="0">
                <a:latin typeface="Courier" pitchFamily="2" charset="0"/>
              </a:rPr>
              <a:t>“</a:t>
            </a:r>
            <a:endParaRPr kumimoji="1" lang="zh-CN" altLang="en-US" dirty="0">
              <a:latin typeface="Courier" pitchFamily="2" charset="0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EB35751F-D628-C149-BEF5-A93EE10D2499}"/>
              </a:ext>
            </a:extLst>
          </p:cNvPr>
          <p:cNvCxnSpPr/>
          <p:nvPr/>
        </p:nvCxnSpPr>
        <p:spPr>
          <a:xfrm>
            <a:off x="124691" y="2759824"/>
            <a:ext cx="11878887" cy="6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04AF140-75E3-3C49-AA7D-651082C7235A}"/>
              </a:ext>
            </a:extLst>
          </p:cNvPr>
          <p:cNvSpPr txBox="1"/>
          <p:nvPr/>
        </p:nvSpPr>
        <p:spPr>
          <a:xfrm>
            <a:off x="202607" y="813816"/>
            <a:ext cx="11335458" cy="192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Layer</a:t>
            </a:r>
            <a:r>
              <a:rPr kumimoji="1" lang="zh-CN" altLang="en-US" dirty="0">
                <a:latin typeface="Courier" pitchFamily="2" charset="0"/>
              </a:rPr>
              <a:t>表示一个独立的计算逻辑，</a:t>
            </a:r>
            <a:r>
              <a:rPr kumimoji="1" lang="en-US" altLang="zh-CN" dirty="0">
                <a:latin typeface="Courier" pitchFamily="2" charset="0"/>
              </a:rPr>
              <a:t>Paddle</a:t>
            </a:r>
            <a:r>
              <a:rPr kumimoji="1" lang="zh-CN" altLang="en-US" dirty="0">
                <a:latin typeface="Courier" pitchFamily="2" charset="0"/>
              </a:rPr>
              <a:t>定义了大量的</a:t>
            </a:r>
            <a:r>
              <a:rPr kumimoji="1" lang="en-US" altLang="zh-CN" dirty="0">
                <a:latin typeface="Courier" pitchFamily="2" charset="0"/>
              </a:rPr>
              <a:t>layers</a:t>
            </a:r>
            <a:r>
              <a:rPr kumimoji="1" lang="zh-CN" altLang="en-US" dirty="0">
                <a:latin typeface="Courier" pitchFamily="2" charset="0"/>
              </a:rPr>
              <a:t>，如</a:t>
            </a:r>
            <a:r>
              <a:rPr kumimoji="1" lang="en-US" altLang="zh-CN" b="1" dirty="0">
                <a:latin typeface="Courier" pitchFamily="2" charset="0"/>
              </a:rPr>
              <a:t>fc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>
                <a:latin typeface="Courier" pitchFamily="2" charset="0"/>
              </a:rPr>
              <a:t>conv2d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>
                <a:latin typeface="Courier" pitchFamily="2" charset="0"/>
              </a:rPr>
              <a:t>mean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 err="1">
                <a:latin typeface="Courier" pitchFamily="2" charset="0"/>
              </a:rPr>
              <a:t>relu</a:t>
            </a:r>
            <a:r>
              <a:rPr kumimoji="1" lang="zh-CN" altLang="en-US" dirty="0">
                <a:latin typeface="Courier" pitchFamily="2" charset="0"/>
              </a:rPr>
              <a:t>等等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rgbClr val="FF0000"/>
                </a:solidFill>
                <a:latin typeface="Courier" pitchFamily="2" charset="0"/>
              </a:rPr>
              <a:t>每个</a:t>
            </a:r>
            <a:r>
              <a:rPr kumimoji="1" lang="en-US" altLang="zh-CN" sz="1600" b="1" dirty="0">
                <a:solidFill>
                  <a:srgbClr val="FF0000"/>
                </a:solidFill>
                <a:latin typeface="Courier" pitchFamily="2" charset="0"/>
              </a:rPr>
              <a:t>layer</a:t>
            </a:r>
            <a:r>
              <a:rPr kumimoji="1" lang="zh-CN" altLang="en-US" sz="1400" dirty="0">
                <a:latin typeface="Courier" pitchFamily="2" charset="0"/>
              </a:rPr>
              <a:t>，负责一个前向计算逻辑的</a:t>
            </a:r>
            <a:r>
              <a:rPr kumimoji="1" lang="en-US" altLang="zh-CN" sz="1400" dirty="0">
                <a:latin typeface="Courier" pitchFamily="2" charset="0"/>
              </a:rPr>
              <a:t>Program</a:t>
            </a:r>
            <a:r>
              <a:rPr kumimoji="1" lang="zh-CN" altLang="en-US" sz="1400" dirty="0">
                <a:latin typeface="Courier" pitchFamily="2" charset="0"/>
              </a:rPr>
              <a:t>的生成。</a:t>
            </a:r>
            <a:r>
              <a:rPr kumimoji="1" lang="zh-CN" altLang="en-US" sz="1400" b="1" dirty="0">
                <a:latin typeface="Courier" pitchFamily="2" charset="0"/>
              </a:rPr>
              <a:t>将相应的</a:t>
            </a:r>
            <a:r>
              <a:rPr kumimoji="1" lang="en-US" altLang="zh-CN" sz="1400" b="1" dirty="0">
                <a:latin typeface="Courier" pitchFamily="2" charset="0"/>
              </a:rPr>
              <a:t>OP</a:t>
            </a:r>
            <a:r>
              <a:rPr kumimoji="1" lang="zh-CN" altLang="en-US" sz="1400" b="1" dirty="0">
                <a:latin typeface="Courier" pitchFamily="2" charset="0"/>
              </a:rPr>
              <a:t>、临时</a:t>
            </a:r>
            <a:r>
              <a:rPr kumimoji="1" lang="en-US" altLang="zh-CN" sz="1400" b="1" dirty="0">
                <a:latin typeface="Courier" pitchFamily="2" charset="0"/>
              </a:rPr>
              <a:t>Var</a:t>
            </a:r>
            <a:r>
              <a:rPr kumimoji="1" lang="zh-CN" altLang="en-US" sz="1400" b="1" dirty="0">
                <a:latin typeface="Courier" pitchFamily="2" charset="0"/>
              </a:rPr>
              <a:t>、</a:t>
            </a:r>
            <a:r>
              <a:rPr kumimoji="1" lang="en-US" altLang="zh-CN" sz="1400" b="1" dirty="0">
                <a:latin typeface="Courier" pitchFamily="2" charset="0"/>
              </a:rPr>
              <a:t>Parameter</a:t>
            </a:r>
            <a:r>
              <a:rPr kumimoji="1" lang="zh-CN" altLang="en-US" sz="1400" b="1" dirty="0">
                <a:latin typeface="Courier" pitchFamily="2" charset="0"/>
              </a:rPr>
              <a:t> </a:t>
            </a:r>
            <a:r>
              <a:rPr kumimoji="1" lang="en-US" altLang="zh-CN" sz="1400" b="1" dirty="0">
                <a:latin typeface="Courier" pitchFamily="2" charset="0"/>
              </a:rPr>
              <a:t>Append</a:t>
            </a:r>
            <a:r>
              <a:rPr kumimoji="1" lang="zh-CN" altLang="en-US" sz="1400" b="1" dirty="0">
                <a:latin typeface="Courier" pitchFamily="2" charset="0"/>
              </a:rPr>
              <a:t>到相应的</a:t>
            </a:r>
            <a:r>
              <a:rPr kumimoji="1" lang="en-US" altLang="zh-CN" sz="1400" b="1" dirty="0">
                <a:latin typeface="Courier" pitchFamily="2" charset="0"/>
              </a:rPr>
              <a:t>Block</a:t>
            </a:r>
            <a:r>
              <a:rPr kumimoji="1" lang="zh-CN" altLang="en-US" sz="1400" b="1" dirty="0">
                <a:latin typeface="Courier" pitchFamily="2" charset="0"/>
              </a:rPr>
              <a:t>中</a:t>
            </a:r>
            <a:endParaRPr kumimoji="1" lang="en-US" altLang="zh-CN" sz="1400" b="1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  <a:r>
              <a:rPr kumimoji="1" lang="en-US" altLang="zh-CN" sz="1400" dirty="0">
                <a:latin typeface="Courier" pitchFamily="2" charset="0"/>
              </a:rPr>
              <a:t>fc</a:t>
            </a:r>
            <a:r>
              <a:rPr kumimoji="1" lang="zh-CN" altLang="en-US" sz="1400" dirty="0">
                <a:latin typeface="Courier" pitchFamily="2" charset="0"/>
              </a:rPr>
              <a:t>提供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的信息，通过</a:t>
            </a:r>
            <a:r>
              <a:rPr kumimoji="1" lang="en-US" altLang="zh-CN" sz="1400" dirty="0">
                <a:latin typeface="Courier" pitchFamily="2" charset="0"/>
              </a:rPr>
              <a:t>helper</a:t>
            </a:r>
            <a:r>
              <a:rPr kumimoji="1" lang="zh-CN" altLang="en-US" sz="1400" dirty="0">
                <a:latin typeface="Courier" pitchFamily="2" charset="0"/>
              </a:rPr>
              <a:t>，在</a:t>
            </a:r>
            <a:r>
              <a:rPr kumimoji="1" lang="en-US" altLang="zh-CN" sz="1400" dirty="0">
                <a:latin typeface="Courier" pitchFamily="2" charset="0"/>
              </a:rPr>
              <a:t>Block</a:t>
            </a:r>
            <a:r>
              <a:rPr kumimoji="1" lang="zh-CN" altLang="en-US" sz="1400" dirty="0">
                <a:latin typeface="Courier" pitchFamily="2" charset="0"/>
              </a:rPr>
              <a:t>中调用</a:t>
            </a:r>
            <a:r>
              <a:rPr kumimoji="1" lang="en-US" altLang="zh-CN" sz="1400" dirty="0">
                <a:latin typeface="Courier" pitchFamily="2" charset="0"/>
              </a:rPr>
              <a:t>C++</a:t>
            </a:r>
            <a:r>
              <a:rPr kumimoji="1" lang="en-US" altLang="zh-CN" sz="1400" dirty="0" err="1">
                <a:latin typeface="Courier" pitchFamily="2" charset="0"/>
              </a:rPr>
              <a:t>BlockDesc</a:t>
            </a:r>
            <a:r>
              <a:rPr kumimoji="1" lang="zh-CN" altLang="en-US" sz="1400" dirty="0">
                <a:latin typeface="Courier" pitchFamily="2" charset="0"/>
              </a:rPr>
              <a:t>创建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r>
              <a:rPr kumimoji="1" lang="zh-CN" altLang="en-US" sz="1400" dirty="0">
                <a:latin typeface="Courier" pitchFamily="2" charset="0"/>
              </a:rPr>
              <a:t>，并通过</a:t>
            </a:r>
            <a:r>
              <a:rPr kumimoji="1" lang="en-US" altLang="zh-CN" sz="1400" dirty="0">
                <a:latin typeface="Courier" pitchFamily="2" charset="0"/>
              </a:rPr>
              <a:t>Operator</a:t>
            </a:r>
            <a:r>
              <a:rPr kumimoji="1" lang="zh-CN" altLang="en-US" sz="1400" dirty="0">
                <a:latin typeface="Courier" pitchFamily="2" charset="0"/>
              </a:rPr>
              <a:t>构造过程完善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Courier" pitchFamily="2" charset="0"/>
              </a:rPr>
              <a:t>临时</a:t>
            </a:r>
            <a:r>
              <a:rPr kumimoji="1" lang="en-US" altLang="zh-CN" sz="1600" b="1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。用于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与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之间的数据传递。临时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的创建与占位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基本一致。临时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的</a:t>
            </a:r>
            <a:r>
              <a:rPr kumimoji="1" lang="en-US" altLang="zh-CN" sz="1400" dirty="0" err="1">
                <a:latin typeface="Courier" pitchFamily="2" charset="0"/>
              </a:rPr>
              <a:t>stop_gradient</a:t>
            </a:r>
            <a:r>
              <a:rPr kumimoji="1" lang="zh-CN" altLang="en-US" sz="1400" dirty="0">
                <a:latin typeface="Courier" pitchFamily="2" charset="0"/>
              </a:rPr>
              <a:t>为</a:t>
            </a:r>
            <a:r>
              <a:rPr kumimoji="1" lang="en-US" altLang="zh-CN" sz="1400" dirty="0">
                <a:latin typeface="Courier" pitchFamily="2" charset="0"/>
              </a:rPr>
              <a:t>False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Courier" pitchFamily="2" charset="0"/>
              </a:rPr>
              <a:t>Parameter</a:t>
            </a:r>
            <a:r>
              <a:rPr kumimoji="1" lang="zh-CN" altLang="en-US" sz="1400" dirty="0">
                <a:latin typeface="Courier" pitchFamily="2" charset="0"/>
              </a:rPr>
              <a:t>。是一种特殊的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。他需要在</a:t>
            </a:r>
            <a:r>
              <a:rPr kumimoji="1" lang="en-US" altLang="zh-CN" sz="1400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和</a:t>
            </a:r>
            <a:r>
              <a:rPr kumimoji="1" lang="en-US" altLang="zh-CN" sz="1400" dirty="0" err="1">
                <a:latin typeface="Courier" pitchFamily="2" charset="0"/>
              </a:rPr>
              <a:t>MainProgram</a:t>
            </a:r>
            <a:r>
              <a:rPr kumimoji="1" lang="zh-CN" altLang="en-US" sz="1400" dirty="0">
                <a:latin typeface="Courier" pitchFamily="2" charset="0"/>
              </a:rPr>
              <a:t>分别创建一个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。而且</a:t>
            </a:r>
            <a:r>
              <a:rPr kumimoji="1" lang="en-US" altLang="zh-CN" sz="1400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在创建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同时，还回为其创建初始化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7936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73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前向</a:t>
            </a:r>
            <a:r>
              <a:rPr kumimoji="1" lang="en-US" altLang="zh-CN" sz="2800" b="1" dirty="0"/>
              <a:t>——Layer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2C23DB-AC52-6444-8A70-68A17B6E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0" y="3751929"/>
            <a:ext cx="2795275" cy="1366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59F35B-A023-AB48-AF75-9BC9F4968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06" y="3940375"/>
            <a:ext cx="3266388" cy="11777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78C8DB1-3E4D-414C-B835-8D06C5E0988A}"/>
              </a:ext>
            </a:extLst>
          </p:cNvPr>
          <p:cNvSpPr txBox="1"/>
          <p:nvPr/>
        </p:nvSpPr>
        <p:spPr>
          <a:xfrm>
            <a:off x="695219" y="5109260"/>
            <a:ext cx="3054762" cy="34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sz="1400" dirty="0">
                <a:latin typeface="Courier" pitchFamily="2" charset="0"/>
              </a:rPr>
              <a:t>1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r>
              <a:rPr kumimoji="1" lang="en-US" altLang="zh-CN" sz="1400" dirty="0">
                <a:latin typeface="Courier" pitchFamily="2" charset="0"/>
              </a:rPr>
              <a:t>fc</a:t>
            </a:r>
            <a:r>
              <a:rPr kumimoji="1" lang="zh-CN" altLang="en-US" sz="1400" dirty="0">
                <a:latin typeface="Courier" pitchFamily="2" charset="0"/>
              </a:rPr>
              <a:t>调用</a:t>
            </a:r>
            <a:r>
              <a:rPr kumimoji="1" lang="en-US" altLang="zh-CN" sz="1400" dirty="0">
                <a:latin typeface="Courier" pitchFamily="2" charset="0"/>
              </a:rPr>
              <a:t>helper</a:t>
            </a:r>
            <a:r>
              <a:rPr kumimoji="1" lang="zh-CN" altLang="en-US" sz="1400" dirty="0">
                <a:latin typeface="Courier" pitchFamily="2" charset="0"/>
              </a:rPr>
              <a:t>，提供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信息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D90E2D1-69DE-BD4B-9352-1F09BA18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200" y="3444658"/>
            <a:ext cx="3533353" cy="16646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D3A5558-611C-8F4E-9B10-066924DAC49B}"/>
              </a:ext>
            </a:extLst>
          </p:cNvPr>
          <p:cNvSpPr txBox="1"/>
          <p:nvPr/>
        </p:nvSpPr>
        <p:spPr>
          <a:xfrm>
            <a:off x="3907837" y="5109260"/>
            <a:ext cx="3678172" cy="34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sz="1400" dirty="0">
                <a:latin typeface="Courier" pitchFamily="2" charset="0"/>
              </a:rPr>
              <a:t>2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r>
              <a:rPr kumimoji="1" lang="en-US" altLang="zh-CN" sz="1400" dirty="0">
                <a:latin typeface="Courier" pitchFamily="2" charset="0"/>
              </a:rPr>
              <a:t>helper</a:t>
            </a:r>
            <a:r>
              <a:rPr kumimoji="1" lang="zh-CN" altLang="en-US" sz="1400" dirty="0">
                <a:latin typeface="Courier" pitchFamily="2" charset="0"/>
              </a:rPr>
              <a:t>调用</a:t>
            </a:r>
            <a:r>
              <a:rPr kumimoji="1" lang="en-US" altLang="zh-CN" sz="1400" dirty="0">
                <a:latin typeface="Courier" pitchFamily="2" charset="0"/>
              </a:rPr>
              <a:t>block</a:t>
            </a:r>
            <a:r>
              <a:rPr kumimoji="1" lang="zh-CN" altLang="en-US" sz="1400" dirty="0">
                <a:latin typeface="Courier" pitchFamily="2" charset="0"/>
              </a:rPr>
              <a:t>，由</a:t>
            </a:r>
            <a:r>
              <a:rPr kumimoji="1" lang="en-US" altLang="zh-CN" sz="1400" dirty="0">
                <a:latin typeface="Courier" pitchFamily="2" charset="0"/>
              </a:rPr>
              <a:t>C++</a:t>
            </a:r>
            <a:r>
              <a:rPr kumimoji="1" lang="zh-CN" altLang="en-US" sz="1400" dirty="0">
                <a:latin typeface="Courier" pitchFamily="2" charset="0"/>
              </a:rPr>
              <a:t>创建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endParaRPr kumimoji="1" lang="zh-CN" altLang="en-US" sz="1400" dirty="0">
              <a:latin typeface="Courier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66B6C4-2F7A-814C-8F5F-CED77FC03CAA}"/>
              </a:ext>
            </a:extLst>
          </p:cNvPr>
          <p:cNvSpPr txBox="1"/>
          <p:nvPr/>
        </p:nvSpPr>
        <p:spPr>
          <a:xfrm>
            <a:off x="7967958" y="5109260"/>
            <a:ext cx="3678172" cy="34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sz="1400" dirty="0">
                <a:latin typeface="Courier" pitchFamily="2" charset="0"/>
              </a:rPr>
              <a:t>3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r>
              <a:rPr kumimoji="1" lang="en-US" altLang="zh-CN" sz="1400" dirty="0">
                <a:latin typeface="Courier" pitchFamily="2" charset="0"/>
              </a:rPr>
              <a:t>Operator</a:t>
            </a:r>
            <a:r>
              <a:rPr kumimoji="1" lang="zh-CN" altLang="en-US" sz="1400" dirty="0">
                <a:latin typeface="Courier" pitchFamily="2" charset="0"/>
              </a:rPr>
              <a:t>构造函数完善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endParaRPr kumimoji="1" lang="zh-CN" altLang="en-US" sz="1400" dirty="0">
              <a:latin typeface="Courier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4C8C23-6A55-F443-BF05-9775323965EF}"/>
              </a:ext>
            </a:extLst>
          </p:cNvPr>
          <p:cNvSpPr txBox="1"/>
          <p:nvPr/>
        </p:nvSpPr>
        <p:spPr>
          <a:xfrm>
            <a:off x="676434" y="2929851"/>
            <a:ext cx="4372494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zh-CN" altLang="en-US" dirty="0">
                <a:latin typeface="Courier" pitchFamily="2" charset="0"/>
              </a:rPr>
              <a:t>举例：</a:t>
            </a:r>
            <a:r>
              <a:rPr kumimoji="1" lang="en-US" altLang="zh-CN" dirty="0">
                <a:latin typeface="Courier" pitchFamily="2" charset="0"/>
              </a:rPr>
              <a:t>fc</a:t>
            </a:r>
            <a:r>
              <a:rPr kumimoji="1" lang="zh-CN" altLang="en-US" dirty="0">
                <a:latin typeface="Courier" pitchFamily="2" charset="0"/>
              </a:rPr>
              <a:t>函数的前向执行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7C5DEDA-5494-954F-A56C-07DA9BEB1B64}"/>
              </a:ext>
            </a:extLst>
          </p:cNvPr>
          <p:cNvCxnSpPr/>
          <p:nvPr/>
        </p:nvCxnSpPr>
        <p:spPr>
          <a:xfrm>
            <a:off x="124691" y="2759824"/>
            <a:ext cx="11878887" cy="6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9E9855B-F186-EA45-87BC-17F55799E7CC}"/>
              </a:ext>
            </a:extLst>
          </p:cNvPr>
          <p:cNvSpPr txBox="1"/>
          <p:nvPr/>
        </p:nvSpPr>
        <p:spPr>
          <a:xfrm>
            <a:off x="202607" y="813816"/>
            <a:ext cx="11335458" cy="192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Layer</a:t>
            </a:r>
            <a:r>
              <a:rPr kumimoji="1" lang="zh-CN" altLang="en-US" dirty="0">
                <a:latin typeface="Courier" pitchFamily="2" charset="0"/>
              </a:rPr>
              <a:t>表示一个独立的计算逻辑，</a:t>
            </a:r>
            <a:r>
              <a:rPr kumimoji="1" lang="en-US" altLang="zh-CN" dirty="0">
                <a:latin typeface="Courier" pitchFamily="2" charset="0"/>
              </a:rPr>
              <a:t>Paddle</a:t>
            </a:r>
            <a:r>
              <a:rPr kumimoji="1" lang="zh-CN" altLang="en-US" dirty="0">
                <a:latin typeface="Courier" pitchFamily="2" charset="0"/>
              </a:rPr>
              <a:t>定义了大量的</a:t>
            </a:r>
            <a:r>
              <a:rPr kumimoji="1" lang="en-US" altLang="zh-CN" dirty="0">
                <a:latin typeface="Courier" pitchFamily="2" charset="0"/>
              </a:rPr>
              <a:t>layers</a:t>
            </a:r>
            <a:r>
              <a:rPr kumimoji="1" lang="zh-CN" altLang="en-US" dirty="0">
                <a:latin typeface="Courier" pitchFamily="2" charset="0"/>
              </a:rPr>
              <a:t>，如</a:t>
            </a:r>
            <a:r>
              <a:rPr kumimoji="1" lang="en-US" altLang="zh-CN" b="1" dirty="0">
                <a:latin typeface="Courier" pitchFamily="2" charset="0"/>
              </a:rPr>
              <a:t>fc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>
                <a:latin typeface="Courier" pitchFamily="2" charset="0"/>
              </a:rPr>
              <a:t>conv2d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>
                <a:latin typeface="Courier" pitchFamily="2" charset="0"/>
              </a:rPr>
              <a:t>mean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 err="1">
                <a:latin typeface="Courier" pitchFamily="2" charset="0"/>
              </a:rPr>
              <a:t>relu</a:t>
            </a:r>
            <a:r>
              <a:rPr kumimoji="1" lang="zh-CN" altLang="en-US" dirty="0">
                <a:latin typeface="Courier" pitchFamily="2" charset="0"/>
              </a:rPr>
              <a:t>等等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Courier" pitchFamily="2" charset="0"/>
              </a:rPr>
              <a:t>每个</a:t>
            </a:r>
            <a:r>
              <a:rPr kumimoji="1" lang="en-US" altLang="zh-CN" sz="1600" b="1" dirty="0">
                <a:latin typeface="Courier" pitchFamily="2" charset="0"/>
              </a:rPr>
              <a:t>layer</a:t>
            </a:r>
            <a:r>
              <a:rPr kumimoji="1" lang="zh-CN" altLang="en-US" sz="1400" dirty="0">
                <a:latin typeface="Courier" pitchFamily="2" charset="0"/>
              </a:rPr>
              <a:t>，负责一个前向计算逻辑的</a:t>
            </a:r>
            <a:r>
              <a:rPr kumimoji="1" lang="en-US" altLang="zh-CN" sz="1400" dirty="0">
                <a:latin typeface="Courier" pitchFamily="2" charset="0"/>
              </a:rPr>
              <a:t>Program</a:t>
            </a:r>
            <a:r>
              <a:rPr kumimoji="1" lang="zh-CN" altLang="en-US" sz="1400" dirty="0">
                <a:latin typeface="Courier" pitchFamily="2" charset="0"/>
              </a:rPr>
              <a:t>的生成。</a:t>
            </a:r>
            <a:r>
              <a:rPr kumimoji="1" lang="zh-CN" altLang="en-US" sz="1400" b="1" dirty="0">
                <a:latin typeface="Courier" pitchFamily="2" charset="0"/>
              </a:rPr>
              <a:t>将相应的</a:t>
            </a:r>
            <a:r>
              <a:rPr kumimoji="1" lang="en-US" altLang="zh-CN" sz="1400" b="1" dirty="0">
                <a:latin typeface="Courier" pitchFamily="2" charset="0"/>
              </a:rPr>
              <a:t>OP</a:t>
            </a:r>
            <a:r>
              <a:rPr kumimoji="1" lang="zh-CN" altLang="en-US" sz="1400" b="1" dirty="0">
                <a:latin typeface="Courier" pitchFamily="2" charset="0"/>
              </a:rPr>
              <a:t>、临时</a:t>
            </a:r>
            <a:r>
              <a:rPr kumimoji="1" lang="en-US" altLang="zh-CN" sz="1400" b="1" dirty="0">
                <a:latin typeface="Courier" pitchFamily="2" charset="0"/>
              </a:rPr>
              <a:t>Var</a:t>
            </a:r>
            <a:r>
              <a:rPr kumimoji="1" lang="zh-CN" altLang="en-US" sz="1400" b="1" dirty="0">
                <a:latin typeface="Courier" pitchFamily="2" charset="0"/>
              </a:rPr>
              <a:t>、</a:t>
            </a:r>
            <a:r>
              <a:rPr kumimoji="1" lang="en-US" altLang="zh-CN" sz="1400" b="1" dirty="0">
                <a:latin typeface="Courier" pitchFamily="2" charset="0"/>
              </a:rPr>
              <a:t>Parameter</a:t>
            </a:r>
            <a:r>
              <a:rPr kumimoji="1" lang="zh-CN" altLang="en-US" sz="1400" b="1" dirty="0">
                <a:latin typeface="Courier" pitchFamily="2" charset="0"/>
              </a:rPr>
              <a:t> </a:t>
            </a:r>
            <a:r>
              <a:rPr kumimoji="1" lang="en-US" altLang="zh-CN" sz="1400" b="1" dirty="0">
                <a:latin typeface="Courier" pitchFamily="2" charset="0"/>
              </a:rPr>
              <a:t>Append</a:t>
            </a:r>
            <a:r>
              <a:rPr kumimoji="1" lang="zh-CN" altLang="en-US" sz="1400" b="1" dirty="0">
                <a:latin typeface="Courier" pitchFamily="2" charset="0"/>
              </a:rPr>
              <a:t>到相应的</a:t>
            </a:r>
            <a:r>
              <a:rPr kumimoji="1" lang="en-US" altLang="zh-CN" sz="1400" b="1" dirty="0">
                <a:latin typeface="Courier" pitchFamily="2" charset="0"/>
              </a:rPr>
              <a:t>Block</a:t>
            </a:r>
            <a:r>
              <a:rPr kumimoji="1" lang="zh-CN" altLang="en-US" sz="1400" b="1" dirty="0">
                <a:latin typeface="Courier" pitchFamily="2" charset="0"/>
              </a:rPr>
              <a:t>中</a:t>
            </a:r>
            <a:endParaRPr kumimoji="1" lang="en-US" altLang="zh-CN" sz="1400" b="1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solidFill>
                  <a:srgbClr val="FF0000"/>
                </a:solidFill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  <a:r>
              <a:rPr kumimoji="1" lang="en-US" altLang="zh-CN" sz="1400" dirty="0">
                <a:latin typeface="Courier" pitchFamily="2" charset="0"/>
              </a:rPr>
              <a:t>fc</a:t>
            </a:r>
            <a:r>
              <a:rPr kumimoji="1" lang="zh-CN" altLang="en-US" sz="1400" dirty="0">
                <a:latin typeface="Courier" pitchFamily="2" charset="0"/>
              </a:rPr>
              <a:t>提供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的信息，通过</a:t>
            </a:r>
            <a:r>
              <a:rPr kumimoji="1" lang="en-US" altLang="zh-CN" sz="1400" dirty="0">
                <a:latin typeface="Courier" pitchFamily="2" charset="0"/>
              </a:rPr>
              <a:t>helper</a:t>
            </a:r>
            <a:r>
              <a:rPr kumimoji="1" lang="zh-CN" altLang="en-US" sz="1400" dirty="0">
                <a:latin typeface="Courier" pitchFamily="2" charset="0"/>
              </a:rPr>
              <a:t>，在</a:t>
            </a:r>
            <a:r>
              <a:rPr kumimoji="1" lang="en-US" altLang="zh-CN" sz="1400" dirty="0">
                <a:latin typeface="Courier" pitchFamily="2" charset="0"/>
              </a:rPr>
              <a:t>Block</a:t>
            </a:r>
            <a:r>
              <a:rPr kumimoji="1" lang="zh-CN" altLang="en-US" sz="1400" dirty="0">
                <a:latin typeface="Courier" pitchFamily="2" charset="0"/>
              </a:rPr>
              <a:t>中调用</a:t>
            </a:r>
            <a:r>
              <a:rPr kumimoji="1" lang="en-US" altLang="zh-CN" sz="1400" dirty="0">
                <a:latin typeface="Courier" pitchFamily="2" charset="0"/>
              </a:rPr>
              <a:t>C++</a:t>
            </a:r>
            <a:r>
              <a:rPr kumimoji="1" lang="en-US" altLang="zh-CN" sz="1400" dirty="0" err="1">
                <a:latin typeface="Courier" pitchFamily="2" charset="0"/>
              </a:rPr>
              <a:t>BlockDesc</a:t>
            </a:r>
            <a:r>
              <a:rPr kumimoji="1" lang="zh-CN" altLang="en-US" sz="1400" dirty="0">
                <a:latin typeface="Courier" pitchFamily="2" charset="0"/>
              </a:rPr>
              <a:t>创建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r>
              <a:rPr kumimoji="1" lang="zh-CN" altLang="en-US" sz="1400" dirty="0">
                <a:latin typeface="Courier" pitchFamily="2" charset="0"/>
              </a:rPr>
              <a:t>，并通过</a:t>
            </a:r>
            <a:r>
              <a:rPr kumimoji="1" lang="en-US" altLang="zh-CN" sz="1400" dirty="0">
                <a:latin typeface="Courier" pitchFamily="2" charset="0"/>
              </a:rPr>
              <a:t>Operator</a:t>
            </a:r>
            <a:r>
              <a:rPr kumimoji="1" lang="zh-CN" altLang="en-US" sz="1400" dirty="0">
                <a:latin typeface="Courier" pitchFamily="2" charset="0"/>
              </a:rPr>
              <a:t>构造过程完善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Courier" pitchFamily="2" charset="0"/>
              </a:rPr>
              <a:t>临时</a:t>
            </a:r>
            <a:r>
              <a:rPr kumimoji="1" lang="en-US" altLang="zh-CN" sz="1600" b="1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。用于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与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之间的数据传递。临时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的创建与占位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基本一致。临时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的</a:t>
            </a:r>
            <a:r>
              <a:rPr kumimoji="1" lang="en-US" altLang="zh-CN" sz="1400" dirty="0" err="1">
                <a:latin typeface="Courier" pitchFamily="2" charset="0"/>
              </a:rPr>
              <a:t>stop_gradient</a:t>
            </a:r>
            <a:r>
              <a:rPr kumimoji="1" lang="zh-CN" altLang="en-US" sz="1400" dirty="0">
                <a:latin typeface="Courier" pitchFamily="2" charset="0"/>
              </a:rPr>
              <a:t>为</a:t>
            </a:r>
            <a:r>
              <a:rPr kumimoji="1" lang="en-US" altLang="zh-CN" sz="1400" dirty="0">
                <a:latin typeface="Courier" pitchFamily="2" charset="0"/>
              </a:rPr>
              <a:t>False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Courier" pitchFamily="2" charset="0"/>
              </a:rPr>
              <a:t>Parameter</a:t>
            </a:r>
            <a:r>
              <a:rPr kumimoji="1" lang="zh-CN" altLang="en-US" sz="1400" dirty="0">
                <a:latin typeface="Courier" pitchFamily="2" charset="0"/>
              </a:rPr>
              <a:t>。是一种特殊的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。他需要在</a:t>
            </a:r>
            <a:r>
              <a:rPr kumimoji="1" lang="en-US" altLang="zh-CN" sz="1400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和</a:t>
            </a:r>
            <a:r>
              <a:rPr kumimoji="1" lang="en-US" altLang="zh-CN" sz="1400" dirty="0" err="1">
                <a:latin typeface="Courier" pitchFamily="2" charset="0"/>
              </a:rPr>
              <a:t>MainProgram</a:t>
            </a:r>
            <a:r>
              <a:rPr kumimoji="1" lang="zh-CN" altLang="en-US" sz="1400" dirty="0">
                <a:latin typeface="Courier" pitchFamily="2" charset="0"/>
              </a:rPr>
              <a:t>分别创建一个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。而且</a:t>
            </a:r>
            <a:r>
              <a:rPr kumimoji="1" lang="en-US" altLang="zh-CN" sz="1400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在创建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同时，还回为其创建初始化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76841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73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前向</a:t>
            </a:r>
            <a:r>
              <a:rPr kumimoji="1" lang="en-US" altLang="zh-CN" sz="2800" b="1" dirty="0"/>
              <a:t>——Layer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BD2E9B-C256-554D-B8C2-F0F914C874C8}"/>
              </a:ext>
            </a:extLst>
          </p:cNvPr>
          <p:cNvSpPr/>
          <p:nvPr/>
        </p:nvSpPr>
        <p:spPr>
          <a:xfrm>
            <a:off x="851177" y="3229353"/>
            <a:ext cx="9803477" cy="161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5000"/>
              </a:lnSpc>
            </a:pPr>
            <a:r>
              <a:rPr kumimoji="1" lang="zh-CN" altLang="en-US" sz="1600" dirty="0">
                <a:latin typeface="Courier" pitchFamily="2" charset="0"/>
              </a:rPr>
              <a:t>关于</a:t>
            </a:r>
            <a:r>
              <a:rPr kumimoji="1" lang="en-US" altLang="zh-CN" sz="1600" dirty="0" err="1">
                <a:latin typeface="Courier" pitchFamily="2" charset="0"/>
              </a:rPr>
              <a:t>stop_gradient</a:t>
            </a:r>
            <a:r>
              <a:rPr kumimoji="1" lang="zh-CN" altLang="en-US" sz="1600" dirty="0">
                <a:latin typeface="Courier" pitchFamily="2" charset="0"/>
              </a:rPr>
              <a:t>的说明：</a:t>
            </a:r>
            <a:endParaRPr kumimoji="1" lang="en-US" altLang="zh-CN" sz="16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Wingdings" pitchFamily="2" charset="2"/>
              <a:buChar char="ü"/>
            </a:pPr>
            <a:r>
              <a:rPr kumimoji="1" lang="en-US" altLang="zh-CN" sz="1600" dirty="0" err="1">
                <a:latin typeface="Courier" pitchFamily="2" charset="0"/>
              </a:rPr>
              <a:t>stop_gradient</a:t>
            </a:r>
            <a:r>
              <a:rPr kumimoji="1" lang="zh-CN" altLang="en-US" sz="1600" dirty="0">
                <a:latin typeface="Courier" pitchFamily="2" charset="0"/>
              </a:rPr>
              <a:t>代表是否需要计算反向</a:t>
            </a:r>
            <a:r>
              <a:rPr kumimoji="1" lang="en-US" altLang="zh-CN" sz="1600" dirty="0">
                <a:latin typeface="Courier" pitchFamily="2" charset="0"/>
              </a:rPr>
              <a:t>Var</a:t>
            </a:r>
            <a:r>
              <a:rPr kumimoji="1" lang="zh-CN" altLang="en-US" sz="1600" dirty="0">
                <a:latin typeface="Courier" pitchFamily="2" charset="0"/>
              </a:rPr>
              <a:t>。</a:t>
            </a:r>
            <a:endParaRPr kumimoji="1" lang="en-US" altLang="zh-CN" sz="16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Wingdings" pitchFamily="2" charset="2"/>
              <a:buChar char="ü"/>
            </a:pPr>
            <a:r>
              <a:rPr kumimoji="1" lang="zh-CN" altLang="en-US" sz="1600" b="1" dirty="0">
                <a:latin typeface="Courier" pitchFamily="2" charset="0"/>
              </a:rPr>
              <a:t>临时</a:t>
            </a:r>
            <a:r>
              <a:rPr kumimoji="1" lang="en-US" altLang="zh-CN" sz="1600" b="1" dirty="0">
                <a:latin typeface="Courier" pitchFamily="2" charset="0"/>
              </a:rPr>
              <a:t>Var</a:t>
            </a:r>
            <a:r>
              <a:rPr kumimoji="1" lang="zh-CN" altLang="en-US" sz="1600" dirty="0">
                <a:latin typeface="Courier" pitchFamily="2" charset="0"/>
              </a:rPr>
              <a:t>，作为计算的中间变量，反向过程中传递了</a:t>
            </a:r>
            <a:r>
              <a:rPr kumimoji="1" lang="en-US" altLang="zh-CN" sz="1600" dirty="0">
                <a:latin typeface="Courier" pitchFamily="2" charset="0"/>
              </a:rPr>
              <a:t>“</a:t>
            </a:r>
            <a:r>
              <a:rPr kumimoji="1" lang="zh-CN" altLang="en-US" sz="1600" dirty="0">
                <a:latin typeface="Courier" pitchFamily="2" charset="0"/>
              </a:rPr>
              <a:t>期望的参数调整程度</a:t>
            </a:r>
            <a:r>
              <a:rPr kumimoji="1" lang="en-US" altLang="zh-CN" sz="1600" dirty="0">
                <a:latin typeface="Courier" pitchFamily="2" charset="0"/>
              </a:rPr>
              <a:t>”</a:t>
            </a:r>
            <a:r>
              <a:rPr kumimoji="1" lang="zh-CN" altLang="en-US" sz="1600" dirty="0">
                <a:latin typeface="Courier" pitchFamily="2" charset="0"/>
              </a:rPr>
              <a:t>，因此为</a:t>
            </a:r>
            <a:r>
              <a:rPr kumimoji="1" lang="en-US" altLang="zh-CN" sz="1600" b="1" dirty="0">
                <a:latin typeface="Courier" pitchFamily="2" charset="0"/>
              </a:rPr>
              <a:t>False</a:t>
            </a:r>
            <a:r>
              <a:rPr kumimoji="1" lang="zh-CN" altLang="en-US" sz="1600" dirty="0">
                <a:latin typeface="Courier" pitchFamily="2" charset="0"/>
              </a:rPr>
              <a:t>。</a:t>
            </a:r>
            <a:endParaRPr kumimoji="1" lang="en-US" altLang="zh-CN" sz="16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Wingdings" pitchFamily="2" charset="2"/>
              <a:buChar char="ü"/>
            </a:pPr>
            <a:r>
              <a:rPr kumimoji="1" lang="zh-CN" altLang="en-US" sz="1600" b="1" dirty="0">
                <a:latin typeface="Courier" pitchFamily="2" charset="0"/>
              </a:rPr>
              <a:t>占位</a:t>
            </a:r>
            <a:r>
              <a:rPr kumimoji="1" lang="en-US" altLang="zh-CN" sz="1600" b="1" dirty="0">
                <a:latin typeface="Courier" pitchFamily="2" charset="0"/>
              </a:rPr>
              <a:t>Var</a:t>
            </a:r>
            <a:r>
              <a:rPr kumimoji="1" lang="zh-CN" altLang="en-US" sz="1600" dirty="0">
                <a:latin typeface="Courier" pitchFamily="2" charset="0"/>
              </a:rPr>
              <a:t>，代表的是训练原始数据，计算</a:t>
            </a:r>
            <a:r>
              <a:rPr kumimoji="1" lang="en-US" altLang="zh-CN" sz="1600" dirty="0">
                <a:latin typeface="Courier" pitchFamily="2" charset="0"/>
              </a:rPr>
              <a:t>Grad</a:t>
            </a:r>
            <a:r>
              <a:rPr kumimoji="1" lang="zh-CN" altLang="en-US" sz="1600" dirty="0">
                <a:latin typeface="Courier" pitchFamily="2" charset="0"/>
              </a:rPr>
              <a:t>无意义，因为为</a:t>
            </a:r>
            <a:r>
              <a:rPr kumimoji="1" lang="en-US" altLang="zh-CN" sz="1600" b="1" dirty="0">
                <a:latin typeface="Courier" pitchFamily="2" charset="0"/>
              </a:rPr>
              <a:t>True</a:t>
            </a:r>
            <a:r>
              <a:rPr kumimoji="1" lang="zh-CN" altLang="en-US" sz="1600" dirty="0">
                <a:latin typeface="Courier" pitchFamily="2" charset="0"/>
              </a:rPr>
              <a:t>。</a:t>
            </a:r>
            <a:endParaRPr kumimoji="1" lang="en-US" altLang="zh-CN" sz="16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Wingdings" pitchFamily="2" charset="2"/>
              <a:buChar char="ü"/>
            </a:pPr>
            <a:r>
              <a:rPr kumimoji="1" lang="en-US" altLang="zh-CN" sz="1600" b="1" dirty="0">
                <a:latin typeface="Courier" pitchFamily="2" charset="0"/>
              </a:rPr>
              <a:t>Parameter</a:t>
            </a:r>
            <a:r>
              <a:rPr kumimoji="1" lang="zh-CN" altLang="en-US" sz="1600" dirty="0">
                <a:latin typeface="Courier" pitchFamily="2" charset="0"/>
              </a:rPr>
              <a:t>，作为最终训练的</a:t>
            </a:r>
            <a:r>
              <a:rPr kumimoji="1" lang="en-US" altLang="zh-CN" sz="1600" dirty="0">
                <a:latin typeface="Courier" pitchFamily="2" charset="0"/>
              </a:rPr>
              <a:t>”</a:t>
            </a:r>
            <a:r>
              <a:rPr kumimoji="1" lang="zh-CN" altLang="en-US" sz="1600" dirty="0">
                <a:latin typeface="Courier" pitchFamily="2" charset="0"/>
              </a:rPr>
              <a:t>成功</a:t>
            </a:r>
            <a:r>
              <a:rPr kumimoji="1" lang="en-US" altLang="zh-CN" sz="1600" dirty="0">
                <a:latin typeface="Courier" pitchFamily="2" charset="0"/>
              </a:rPr>
              <a:t>”</a:t>
            </a:r>
            <a:r>
              <a:rPr kumimoji="1" lang="zh-CN" altLang="en-US" sz="1600" dirty="0">
                <a:latin typeface="Courier" pitchFamily="2" charset="0"/>
              </a:rPr>
              <a:t>，必然</a:t>
            </a:r>
            <a:r>
              <a:rPr kumimoji="1" lang="en-US" altLang="zh-CN" sz="1600" dirty="0" err="1">
                <a:latin typeface="Courier" pitchFamily="2" charset="0"/>
              </a:rPr>
              <a:t>stop_gradient</a:t>
            </a:r>
            <a:r>
              <a:rPr kumimoji="1" lang="zh-CN" altLang="en-US" sz="1600" dirty="0">
                <a:latin typeface="Courier" pitchFamily="2" charset="0"/>
              </a:rPr>
              <a:t>为</a:t>
            </a:r>
            <a:r>
              <a:rPr kumimoji="1" lang="en-US" altLang="zh-CN" sz="1600" b="1" dirty="0">
                <a:latin typeface="Courier" pitchFamily="2" charset="0"/>
              </a:rPr>
              <a:t>False</a:t>
            </a:r>
            <a:r>
              <a:rPr kumimoji="1" lang="zh-CN" altLang="en-US" sz="1600" dirty="0">
                <a:latin typeface="Courier" pitchFamily="2" charset="0"/>
              </a:rPr>
              <a:t>。</a:t>
            </a:r>
            <a:endParaRPr kumimoji="1" lang="en-US" altLang="zh-CN" sz="1600" dirty="0">
              <a:latin typeface="Courier" pitchFamily="2" charset="0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ABC837E7-D526-1D42-A33B-2921719350FF}"/>
              </a:ext>
            </a:extLst>
          </p:cNvPr>
          <p:cNvCxnSpPr/>
          <p:nvPr/>
        </p:nvCxnSpPr>
        <p:spPr>
          <a:xfrm>
            <a:off x="124691" y="2759824"/>
            <a:ext cx="11878887" cy="6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6826013-5843-EA48-B8A9-3386CA81A34A}"/>
              </a:ext>
            </a:extLst>
          </p:cNvPr>
          <p:cNvSpPr txBox="1"/>
          <p:nvPr/>
        </p:nvSpPr>
        <p:spPr>
          <a:xfrm>
            <a:off x="202607" y="813816"/>
            <a:ext cx="11335458" cy="192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Layer</a:t>
            </a:r>
            <a:r>
              <a:rPr kumimoji="1" lang="zh-CN" altLang="en-US" dirty="0">
                <a:latin typeface="Courier" pitchFamily="2" charset="0"/>
              </a:rPr>
              <a:t>表示一个独立的计算逻辑，</a:t>
            </a:r>
            <a:r>
              <a:rPr kumimoji="1" lang="en-US" altLang="zh-CN" dirty="0">
                <a:latin typeface="Courier" pitchFamily="2" charset="0"/>
              </a:rPr>
              <a:t>Paddle</a:t>
            </a:r>
            <a:r>
              <a:rPr kumimoji="1" lang="zh-CN" altLang="en-US" dirty="0">
                <a:latin typeface="Courier" pitchFamily="2" charset="0"/>
              </a:rPr>
              <a:t>定义了大量的</a:t>
            </a:r>
            <a:r>
              <a:rPr kumimoji="1" lang="en-US" altLang="zh-CN" dirty="0">
                <a:latin typeface="Courier" pitchFamily="2" charset="0"/>
              </a:rPr>
              <a:t>layers</a:t>
            </a:r>
            <a:r>
              <a:rPr kumimoji="1" lang="zh-CN" altLang="en-US" dirty="0">
                <a:latin typeface="Courier" pitchFamily="2" charset="0"/>
              </a:rPr>
              <a:t>，如</a:t>
            </a:r>
            <a:r>
              <a:rPr kumimoji="1" lang="en-US" altLang="zh-CN" b="1" dirty="0">
                <a:latin typeface="Courier" pitchFamily="2" charset="0"/>
              </a:rPr>
              <a:t>fc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>
                <a:latin typeface="Courier" pitchFamily="2" charset="0"/>
              </a:rPr>
              <a:t>conv2d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>
                <a:latin typeface="Courier" pitchFamily="2" charset="0"/>
              </a:rPr>
              <a:t>mean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 err="1">
                <a:latin typeface="Courier" pitchFamily="2" charset="0"/>
              </a:rPr>
              <a:t>relu</a:t>
            </a:r>
            <a:r>
              <a:rPr kumimoji="1" lang="zh-CN" altLang="en-US" dirty="0">
                <a:latin typeface="Courier" pitchFamily="2" charset="0"/>
              </a:rPr>
              <a:t>等等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Courier" pitchFamily="2" charset="0"/>
              </a:rPr>
              <a:t>每个</a:t>
            </a:r>
            <a:r>
              <a:rPr kumimoji="1" lang="en-US" altLang="zh-CN" sz="1600" b="1" dirty="0">
                <a:latin typeface="Courier" pitchFamily="2" charset="0"/>
              </a:rPr>
              <a:t>layer</a:t>
            </a:r>
            <a:r>
              <a:rPr kumimoji="1" lang="zh-CN" altLang="en-US" sz="1400" dirty="0">
                <a:latin typeface="Courier" pitchFamily="2" charset="0"/>
              </a:rPr>
              <a:t>，负责一个前向计算逻辑的</a:t>
            </a:r>
            <a:r>
              <a:rPr kumimoji="1" lang="en-US" altLang="zh-CN" sz="1400" dirty="0">
                <a:latin typeface="Courier" pitchFamily="2" charset="0"/>
              </a:rPr>
              <a:t>Program</a:t>
            </a:r>
            <a:r>
              <a:rPr kumimoji="1" lang="zh-CN" altLang="en-US" sz="1400" dirty="0">
                <a:latin typeface="Courier" pitchFamily="2" charset="0"/>
              </a:rPr>
              <a:t>的生成。</a:t>
            </a:r>
            <a:r>
              <a:rPr kumimoji="1" lang="zh-CN" altLang="en-US" sz="1400" b="1" dirty="0">
                <a:latin typeface="Courier" pitchFamily="2" charset="0"/>
              </a:rPr>
              <a:t>将相应的</a:t>
            </a:r>
            <a:r>
              <a:rPr kumimoji="1" lang="en-US" altLang="zh-CN" sz="1400" b="1" dirty="0">
                <a:latin typeface="Courier" pitchFamily="2" charset="0"/>
              </a:rPr>
              <a:t>OP</a:t>
            </a:r>
            <a:r>
              <a:rPr kumimoji="1" lang="zh-CN" altLang="en-US" sz="1400" b="1" dirty="0">
                <a:latin typeface="Courier" pitchFamily="2" charset="0"/>
              </a:rPr>
              <a:t>、临时</a:t>
            </a:r>
            <a:r>
              <a:rPr kumimoji="1" lang="en-US" altLang="zh-CN" sz="1400" b="1" dirty="0">
                <a:latin typeface="Courier" pitchFamily="2" charset="0"/>
              </a:rPr>
              <a:t>Var</a:t>
            </a:r>
            <a:r>
              <a:rPr kumimoji="1" lang="zh-CN" altLang="en-US" sz="1400" b="1" dirty="0">
                <a:latin typeface="Courier" pitchFamily="2" charset="0"/>
              </a:rPr>
              <a:t>、</a:t>
            </a:r>
            <a:r>
              <a:rPr kumimoji="1" lang="en-US" altLang="zh-CN" sz="1400" b="1" dirty="0">
                <a:latin typeface="Courier" pitchFamily="2" charset="0"/>
              </a:rPr>
              <a:t>Parameter</a:t>
            </a:r>
            <a:r>
              <a:rPr kumimoji="1" lang="zh-CN" altLang="en-US" sz="1400" b="1" dirty="0">
                <a:latin typeface="Courier" pitchFamily="2" charset="0"/>
              </a:rPr>
              <a:t> </a:t>
            </a:r>
            <a:r>
              <a:rPr kumimoji="1" lang="en-US" altLang="zh-CN" sz="1400" b="1" dirty="0">
                <a:latin typeface="Courier" pitchFamily="2" charset="0"/>
              </a:rPr>
              <a:t>Append</a:t>
            </a:r>
            <a:r>
              <a:rPr kumimoji="1" lang="zh-CN" altLang="en-US" sz="1400" b="1" dirty="0">
                <a:latin typeface="Courier" pitchFamily="2" charset="0"/>
              </a:rPr>
              <a:t>到相应的</a:t>
            </a:r>
            <a:r>
              <a:rPr kumimoji="1" lang="en-US" altLang="zh-CN" sz="1400" b="1" dirty="0">
                <a:latin typeface="Courier" pitchFamily="2" charset="0"/>
              </a:rPr>
              <a:t>Block</a:t>
            </a:r>
            <a:r>
              <a:rPr kumimoji="1" lang="zh-CN" altLang="en-US" sz="1400" b="1" dirty="0">
                <a:latin typeface="Courier" pitchFamily="2" charset="0"/>
              </a:rPr>
              <a:t>中</a:t>
            </a:r>
            <a:endParaRPr kumimoji="1" lang="en-US" altLang="zh-CN" sz="1400" b="1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  <a:r>
              <a:rPr kumimoji="1" lang="en-US" altLang="zh-CN" sz="1400" dirty="0">
                <a:latin typeface="Courier" pitchFamily="2" charset="0"/>
              </a:rPr>
              <a:t>fc</a:t>
            </a:r>
            <a:r>
              <a:rPr kumimoji="1" lang="zh-CN" altLang="en-US" sz="1400" dirty="0">
                <a:latin typeface="Courier" pitchFamily="2" charset="0"/>
              </a:rPr>
              <a:t>提供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的信息，通过</a:t>
            </a:r>
            <a:r>
              <a:rPr kumimoji="1" lang="en-US" altLang="zh-CN" sz="1400" dirty="0">
                <a:latin typeface="Courier" pitchFamily="2" charset="0"/>
              </a:rPr>
              <a:t>helper</a:t>
            </a:r>
            <a:r>
              <a:rPr kumimoji="1" lang="zh-CN" altLang="en-US" sz="1400" dirty="0">
                <a:latin typeface="Courier" pitchFamily="2" charset="0"/>
              </a:rPr>
              <a:t>，在</a:t>
            </a:r>
            <a:r>
              <a:rPr kumimoji="1" lang="en-US" altLang="zh-CN" sz="1400" dirty="0">
                <a:latin typeface="Courier" pitchFamily="2" charset="0"/>
              </a:rPr>
              <a:t>Block</a:t>
            </a:r>
            <a:r>
              <a:rPr kumimoji="1" lang="zh-CN" altLang="en-US" sz="1400" dirty="0">
                <a:latin typeface="Courier" pitchFamily="2" charset="0"/>
              </a:rPr>
              <a:t>中调用</a:t>
            </a:r>
            <a:r>
              <a:rPr kumimoji="1" lang="en-US" altLang="zh-CN" sz="1400" dirty="0">
                <a:latin typeface="Courier" pitchFamily="2" charset="0"/>
              </a:rPr>
              <a:t>C++</a:t>
            </a:r>
            <a:r>
              <a:rPr kumimoji="1" lang="en-US" altLang="zh-CN" sz="1400" dirty="0" err="1">
                <a:latin typeface="Courier" pitchFamily="2" charset="0"/>
              </a:rPr>
              <a:t>BlockDesc</a:t>
            </a:r>
            <a:r>
              <a:rPr kumimoji="1" lang="zh-CN" altLang="en-US" sz="1400" dirty="0">
                <a:latin typeface="Courier" pitchFamily="2" charset="0"/>
              </a:rPr>
              <a:t>创建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r>
              <a:rPr kumimoji="1" lang="zh-CN" altLang="en-US" sz="1400" dirty="0">
                <a:latin typeface="Courier" pitchFamily="2" charset="0"/>
              </a:rPr>
              <a:t>，并通过</a:t>
            </a:r>
            <a:r>
              <a:rPr kumimoji="1" lang="en-US" altLang="zh-CN" sz="1400" dirty="0">
                <a:latin typeface="Courier" pitchFamily="2" charset="0"/>
              </a:rPr>
              <a:t>Operator</a:t>
            </a:r>
            <a:r>
              <a:rPr kumimoji="1" lang="zh-CN" altLang="en-US" sz="1400" dirty="0">
                <a:latin typeface="Courier" pitchFamily="2" charset="0"/>
              </a:rPr>
              <a:t>构造过程完善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rgbClr val="FF0000"/>
                </a:solidFill>
                <a:latin typeface="Courier" pitchFamily="2" charset="0"/>
              </a:rPr>
              <a:t>临时</a:t>
            </a:r>
            <a:r>
              <a:rPr kumimoji="1" lang="en-US" altLang="zh-CN" sz="1600" b="1" dirty="0">
                <a:solidFill>
                  <a:srgbClr val="FF0000"/>
                </a:solidFill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。用于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与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之间的数据传递。临时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的创建与占位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基本一致。临时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的</a:t>
            </a:r>
            <a:r>
              <a:rPr kumimoji="1" lang="en-US" altLang="zh-CN" sz="1400" dirty="0" err="1">
                <a:latin typeface="Courier" pitchFamily="2" charset="0"/>
              </a:rPr>
              <a:t>stop_gradient</a:t>
            </a:r>
            <a:r>
              <a:rPr kumimoji="1" lang="zh-CN" altLang="en-US" sz="1400" dirty="0">
                <a:latin typeface="Courier" pitchFamily="2" charset="0"/>
              </a:rPr>
              <a:t>为</a:t>
            </a:r>
            <a:r>
              <a:rPr kumimoji="1" lang="en-US" altLang="zh-CN" sz="1400" dirty="0">
                <a:latin typeface="Courier" pitchFamily="2" charset="0"/>
              </a:rPr>
              <a:t>False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Courier" pitchFamily="2" charset="0"/>
              </a:rPr>
              <a:t>Parameter</a:t>
            </a:r>
            <a:r>
              <a:rPr kumimoji="1" lang="zh-CN" altLang="en-US" sz="1400" dirty="0">
                <a:latin typeface="Courier" pitchFamily="2" charset="0"/>
              </a:rPr>
              <a:t>。是一种特殊的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。他需要在</a:t>
            </a:r>
            <a:r>
              <a:rPr kumimoji="1" lang="en-US" altLang="zh-CN" sz="1400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和</a:t>
            </a:r>
            <a:r>
              <a:rPr kumimoji="1" lang="en-US" altLang="zh-CN" sz="1400" dirty="0" err="1">
                <a:latin typeface="Courier" pitchFamily="2" charset="0"/>
              </a:rPr>
              <a:t>MainProgram</a:t>
            </a:r>
            <a:r>
              <a:rPr kumimoji="1" lang="zh-CN" altLang="en-US" sz="1400" dirty="0">
                <a:latin typeface="Courier" pitchFamily="2" charset="0"/>
              </a:rPr>
              <a:t>分别创建一个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。而且</a:t>
            </a:r>
            <a:r>
              <a:rPr kumimoji="1" lang="en-US" altLang="zh-CN" sz="1400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在创建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同时，还回为其创建初始化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07035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73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前向</a:t>
            </a:r>
            <a:r>
              <a:rPr kumimoji="1" lang="en-US" altLang="zh-CN" sz="2800" b="1" dirty="0"/>
              <a:t>——Layer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BFEDC2-02CC-6F4E-AB38-88E52D62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98" y="4565994"/>
            <a:ext cx="4045804" cy="1164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8B1A0F-00A8-1C48-9A71-0D98C61C0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28" y="3114269"/>
            <a:ext cx="3416300" cy="2616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439661-1F8A-544F-9736-9B7D1DB4F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627" y="4159710"/>
            <a:ext cx="2414315" cy="15707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7641BA-E4FE-9648-BE18-0F671068F5D5}"/>
              </a:ext>
            </a:extLst>
          </p:cNvPr>
          <p:cNvSpPr txBox="1"/>
          <p:nvPr/>
        </p:nvSpPr>
        <p:spPr>
          <a:xfrm>
            <a:off x="4191798" y="5718499"/>
            <a:ext cx="4045804" cy="61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sz="1400" dirty="0">
                <a:latin typeface="Courier" pitchFamily="2" charset="0"/>
              </a:rPr>
              <a:t>2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r>
              <a:rPr kumimoji="1" lang="en-US" altLang="zh-CN" sz="1400" dirty="0">
                <a:latin typeface="Courier" pitchFamily="2" charset="0"/>
              </a:rPr>
              <a:t>helper</a:t>
            </a:r>
            <a:r>
              <a:rPr kumimoji="1" lang="zh-CN" altLang="en-US" sz="1400" dirty="0">
                <a:latin typeface="Courier" pitchFamily="2" charset="0"/>
              </a:rPr>
              <a:t>调用两个</a:t>
            </a:r>
            <a:r>
              <a:rPr kumimoji="1" lang="en-US" altLang="zh-CN" sz="1400" dirty="0">
                <a:latin typeface="Courier" pitchFamily="2" charset="0"/>
              </a:rPr>
              <a:t>Program</a:t>
            </a:r>
            <a:r>
              <a:rPr kumimoji="1" lang="zh-CN" altLang="en-US" sz="1400" dirty="0">
                <a:latin typeface="Courier" pitchFamily="2" charset="0"/>
              </a:rPr>
              <a:t>创建</a:t>
            </a:r>
            <a:r>
              <a:rPr kumimoji="1" lang="en-US" altLang="zh-CN" sz="1400" dirty="0">
                <a:latin typeface="Courier" pitchFamily="2" charset="0"/>
              </a:rPr>
              <a:t>Parameter</a:t>
            </a:r>
            <a:r>
              <a:rPr kumimoji="1" lang="zh-CN" altLang="en-US" sz="1400" dirty="0">
                <a:latin typeface="Courier" pitchFamily="2" charset="0"/>
              </a:rPr>
              <a:t>，为</a:t>
            </a:r>
            <a:r>
              <a:rPr kumimoji="1" lang="en-US" altLang="zh-CN" sz="1400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传递了</a:t>
            </a:r>
            <a:r>
              <a:rPr kumimoji="1" lang="en-US" altLang="zh-CN" sz="1400" dirty="0">
                <a:latin typeface="Courier" pitchFamily="2" charset="0"/>
              </a:rPr>
              <a:t>initializer</a:t>
            </a:r>
            <a:endParaRPr kumimoji="1" lang="zh-CN" altLang="en-US" sz="1400" dirty="0">
              <a:latin typeface="Courier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C3CEF7-219B-B542-B3BC-92A338759870}"/>
              </a:ext>
            </a:extLst>
          </p:cNvPr>
          <p:cNvSpPr txBox="1"/>
          <p:nvPr/>
        </p:nvSpPr>
        <p:spPr>
          <a:xfrm>
            <a:off x="124691" y="5708889"/>
            <a:ext cx="3989191" cy="34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sz="1400" dirty="0">
                <a:latin typeface="Courier" pitchFamily="2" charset="0"/>
              </a:rPr>
              <a:t>1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r>
              <a:rPr kumimoji="1" lang="en-US" altLang="zh-CN" sz="1400" dirty="0">
                <a:latin typeface="Courier" pitchFamily="2" charset="0"/>
              </a:rPr>
              <a:t>helper</a:t>
            </a:r>
            <a:r>
              <a:rPr kumimoji="1" lang="zh-CN" altLang="en-US" sz="1400" dirty="0">
                <a:latin typeface="Courier" pitchFamily="2" charset="0"/>
              </a:rPr>
              <a:t>提前准备好</a:t>
            </a:r>
            <a:r>
              <a:rPr kumimoji="1" lang="en-US" altLang="zh-CN" sz="1400" dirty="0">
                <a:latin typeface="Courier" pitchFamily="2" charset="0"/>
              </a:rPr>
              <a:t>Param</a:t>
            </a:r>
            <a:r>
              <a:rPr kumimoji="1" lang="zh-CN" altLang="en-US" sz="1400" dirty="0">
                <a:latin typeface="Courier" pitchFamily="2" charset="0"/>
              </a:rPr>
              <a:t> </a:t>
            </a:r>
            <a:r>
              <a:rPr kumimoji="1" lang="en-US" altLang="zh-CN" sz="1400" dirty="0">
                <a:latin typeface="Courier" pitchFamily="2" charset="0"/>
              </a:rPr>
              <a:t>initializer</a:t>
            </a:r>
            <a:endParaRPr kumimoji="1" lang="zh-CN" altLang="en-US" sz="1400" dirty="0">
              <a:latin typeface="Courier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51208C-013C-AD49-914B-A43903EFA103}"/>
              </a:ext>
            </a:extLst>
          </p:cNvPr>
          <p:cNvSpPr txBox="1"/>
          <p:nvPr/>
        </p:nvSpPr>
        <p:spPr>
          <a:xfrm>
            <a:off x="8778701" y="5718499"/>
            <a:ext cx="2511900" cy="682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1400" dirty="0">
                <a:latin typeface="Courier" pitchFamily="2" charset="0"/>
              </a:rPr>
              <a:t>3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r>
              <a:rPr kumimoji="1" lang="en-US" altLang="zh-CN" sz="1400" dirty="0" err="1">
                <a:latin typeface="Courier" pitchFamily="2" charset="0"/>
              </a:rPr>
              <a:t>initializer.py</a:t>
            </a:r>
            <a:r>
              <a:rPr kumimoji="1" lang="zh-CN" altLang="en-US" sz="1400" dirty="0">
                <a:latin typeface="Courier" pitchFamily="2" charset="0"/>
              </a:rPr>
              <a:t>中的</a:t>
            </a:r>
            <a:r>
              <a:rPr lang="en" altLang="zh-CN" dirty="0" err="1"/>
              <a:t>constantInitializer</a:t>
            </a:r>
            <a:r>
              <a:rPr kumimoji="1" lang="zh-CN" altLang="en-US" sz="1400" dirty="0">
                <a:latin typeface="Courier" pitchFamily="2" charset="0"/>
              </a:rPr>
              <a:t>举例</a:t>
            </a:r>
            <a:endParaRPr lang="en" altLang="zh-CN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024F2C4-E139-3144-90CD-ABFA4E68CE9E}"/>
              </a:ext>
            </a:extLst>
          </p:cNvPr>
          <p:cNvCxnSpPr/>
          <p:nvPr/>
        </p:nvCxnSpPr>
        <p:spPr>
          <a:xfrm>
            <a:off x="124691" y="2759824"/>
            <a:ext cx="11878887" cy="6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28A6C01-2692-E840-80AF-F0EB56A9ECE4}"/>
              </a:ext>
            </a:extLst>
          </p:cNvPr>
          <p:cNvSpPr txBox="1"/>
          <p:nvPr/>
        </p:nvSpPr>
        <p:spPr>
          <a:xfrm>
            <a:off x="202607" y="813816"/>
            <a:ext cx="11335458" cy="192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Layer</a:t>
            </a:r>
            <a:r>
              <a:rPr kumimoji="1" lang="zh-CN" altLang="en-US" dirty="0">
                <a:latin typeface="Courier" pitchFamily="2" charset="0"/>
              </a:rPr>
              <a:t>表示一个独立的计算逻辑，</a:t>
            </a:r>
            <a:r>
              <a:rPr kumimoji="1" lang="en-US" altLang="zh-CN" dirty="0">
                <a:latin typeface="Courier" pitchFamily="2" charset="0"/>
              </a:rPr>
              <a:t>Paddle</a:t>
            </a:r>
            <a:r>
              <a:rPr kumimoji="1" lang="zh-CN" altLang="en-US" dirty="0">
                <a:latin typeface="Courier" pitchFamily="2" charset="0"/>
              </a:rPr>
              <a:t>定义了大量的</a:t>
            </a:r>
            <a:r>
              <a:rPr kumimoji="1" lang="en-US" altLang="zh-CN" dirty="0">
                <a:latin typeface="Courier" pitchFamily="2" charset="0"/>
              </a:rPr>
              <a:t>layers</a:t>
            </a:r>
            <a:r>
              <a:rPr kumimoji="1" lang="zh-CN" altLang="en-US" dirty="0">
                <a:latin typeface="Courier" pitchFamily="2" charset="0"/>
              </a:rPr>
              <a:t>，如</a:t>
            </a:r>
            <a:r>
              <a:rPr kumimoji="1" lang="en-US" altLang="zh-CN" b="1" dirty="0">
                <a:latin typeface="Courier" pitchFamily="2" charset="0"/>
              </a:rPr>
              <a:t>fc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>
                <a:latin typeface="Courier" pitchFamily="2" charset="0"/>
              </a:rPr>
              <a:t>conv2d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>
                <a:latin typeface="Courier" pitchFamily="2" charset="0"/>
              </a:rPr>
              <a:t>mean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 err="1">
                <a:latin typeface="Courier" pitchFamily="2" charset="0"/>
              </a:rPr>
              <a:t>relu</a:t>
            </a:r>
            <a:r>
              <a:rPr kumimoji="1" lang="zh-CN" altLang="en-US" dirty="0">
                <a:latin typeface="Courier" pitchFamily="2" charset="0"/>
              </a:rPr>
              <a:t>等等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Courier" pitchFamily="2" charset="0"/>
              </a:rPr>
              <a:t>每个</a:t>
            </a:r>
            <a:r>
              <a:rPr kumimoji="1" lang="en-US" altLang="zh-CN" sz="1600" b="1" dirty="0">
                <a:latin typeface="Courier" pitchFamily="2" charset="0"/>
              </a:rPr>
              <a:t>layer</a:t>
            </a:r>
            <a:r>
              <a:rPr kumimoji="1" lang="zh-CN" altLang="en-US" sz="1400" dirty="0">
                <a:latin typeface="Courier" pitchFamily="2" charset="0"/>
              </a:rPr>
              <a:t>，负责一个前向计算逻辑的</a:t>
            </a:r>
            <a:r>
              <a:rPr kumimoji="1" lang="en-US" altLang="zh-CN" sz="1400" dirty="0">
                <a:latin typeface="Courier" pitchFamily="2" charset="0"/>
              </a:rPr>
              <a:t>Program</a:t>
            </a:r>
            <a:r>
              <a:rPr kumimoji="1" lang="zh-CN" altLang="en-US" sz="1400" dirty="0">
                <a:latin typeface="Courier" pitchFamily="2" charset="0"/>
              </a:rPr>
              <a:t>的生成。</a:t>
            </a:r>
            <a:r>
              <a:rPr kumimoji="1" lang="zh-CN" altLang="en-US" sz="1400" b="1" dirty="0">
                <a:latin typeface="Courier" pitchFamily="2" charset="0"/>
              </a:rPr>
              <a:t>将相应的</a:t>
            </a:r>
            <a:r>
              <a:rPr kumimoji="1" lang="en-US" altLang="zh-CN" sz="1400" b="1" dirty="0">
                <a:latin typeface="Courier" pitchFamily="2" charset="0"/>
              </a:rPr>
              <a:t>OP</a:t>
            </a:r>
            <a:r>
              <a:rPr kumimoji="1" lang="zh-CN" altLang="en-US" sz="1400" b="1" dirty="0">
                <a:latin typeface="Courier" pitchFamily="2" charset="0"/>
              </a:rPr>
              <a:t>、临时</a:t>
            </a:r>
            <a:r>
              <a:rPr kumimoji="1" lang="en-US" altLang="zh-CN" sz="1400" b="1" dirty="0">
                <a:latin typeface="Courier" pitchFamily="2" charset="0"/>
              </a:rPr>
              <a:t>Var</a:t>
            </a:r>
            <a:r>
              <a:rPr kumimoji="1" lang="zh-CN" altLang="en-US" sz="1400" b="1" dirty="0">
                <a:latin typeface="Courier" pitchFamily="2" charset="0"/>
              </a:rPr>
              <a:t>、</a:t>
            </a:r>
            <a:r>
              <a:rPr kumimoji="1" lang="en-US" altLang="zh-CN" sz="1400" b="1" dirty="0">
                <a:latin typeface="Courier" pitchFamily="2" charset="0"/>
              </a:rPr>
              <a:t>Parameter</a:t>
            </a:r>
            <a:r>
              <a:rPr kumimoji="1" lang="zh-CN" altLang="en-US" sz="1400" b="1" dirty="0">
                <a:latin typeface="Courier" pitchFamily="2" charset="0"/>
              </a:rPr>
              <a:t> </a:t>
            </a:r>
            <a:r>
              <a:rPr kumimoji="1" lang="en-US" altLang="zh-CN" sz="1400" b="1" dirty="0">
                <a:latin typeface="Courier" pitchFamily="2" charset="0"/>
              </a:rPr>
              <a:t>Append</a:t>
            </a:r>
            <a:r>
              <a:rPr kumimoji="1" lang="zh-CN" altLang="en-US" sz="1400" b="1" dirty="0">
                <a:latin typeface="Courier" pitchFamily="2" charset="0"/>
              </a:rPr>
              <a:t>到相应的</a:t>
            </a:r>
            <a:r>
              <a:rPr kumimoji="1" lang="en-US" altLang="zh-CN" sz="1400" b="1" dirty="0">
                <a:latin typeface="Courier" pitchFamily="2" charset="0"/>
              </a:rPr>
              <a:t>Block</a:t>
            </a:r>
            <a:r>
              <a:rPr kumimoji="1" lang="zh-CN" altLang="en-US" sz="1400" b="1" dirty="0">
                <a:latin typeface="Courier" pitchFamily="2" charset="0"/>
              </a:rPr>
              <a:t>中</a:t>
            </a:r>
            <a:endParaRPr kumimoji="1" lang="en-US" altLang="zh-CN" sz="1400" b="1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  <a:r>
              <a:rPr kumimoji="1" lang="en-US" altLang="zh-CN" sz="1400" dirty="0">
                <a:latin typeface="Courier" pitchFamily="2" charset="0"/>
              </a:rPr>
              <a:t>fc</a:t>
            </a:r>
            <a:r>
              <a:rPr kumimoji="1" lang="zh-CN" altLang="en-US" sz="1400" dirty="0">
                <a:latin typeface="Courier" pitchFamily="2" charset="0"/>
              </a:rPr>
              <a:t>提供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的信息，通过</a:t>
            </a:r>
            <a:r>
              <a:rPr kumimoji="1" lang="en-US" altLang="zh-CN" sz="1400" dirty="0">
                <a:latin typeface="Courier" pitchFamily="2" charset="0"/>
              </a:rPr>
              <a:t>helper</a:t>
            </a:r>
            <a:r>
              <a:rPr kumimoji="1" lang="zh-CN" altLang="en-US" sz="1400" dirty="0">
                <a:latin typeface="Courier" pitchFamily="2" charset="0"/>
              </a:rPr>
              <a:t>，在</a:t>
            </a:r>
            <a:r>
              <a:rPr kumimoji="1" lang="en-US" altLang="zh-CN" sz="1400" dirty="0">
                <a:latin typeface="Courier" pitchFamily="2" charset="0"/>
              </a:rPr>
              <a:t>Block</a:t>
            </a:r>
            <a:r>
              <a:rPr kumimoji="1" lang="zh-CN" altLang="en-US" sz="1400" dirty="0">
                <a:latin typeface="Courier" pitchFamily="2" charset="0"/>
              </a:rPr>
              <a:t>中调用</a:t>
            </a:r>
            <a:r>
              <a:rPr kumimoji="1" lang="en-US" altLang="zh-CN" sz="1400" dirty="0">
                <a:latin typeface="Courier" pitchFamily="2" charset="0"/>
              </a:rPr>
              <a:t>C++</a:t>
            </a:r>
            <a:r>
              <a:rPr kumimoji="1" lang="en-US" altLang="zh-CN" sz="1400" dirty="0" err="1">
                <a:latin typeface="Courier" pitchFamily="2" charset="0"/>
              </a:rPr>
              <a:t>BlockDesc</a:t>
            </a:r>
            <a:r>
              <a:rPr kumimoji="1" lang="zh-CN" altLang="en-US" sz="1400" dirty="0">
                <a:latin typeface="Courier" pitchFamily="2" charset="0"/>
              </a:rPr>
              <a:t>创建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r>
              <a:rPr kumimoji="1" lang="zh-CN" altLang="en-US" sz="1400" dirty="0">
                <a:latin typeface="Courier" pitchFamily="2" charset="0"/>
              </a:rPr>
              <a:t>，并通过</a:t>
            </a:r>
            <a:r>
              <a:rPr kumimoji="1" lang="en-US" altLang="zh-CN" sz="1400" dirty="0">
                <a:latin typeface="Courier" pitchFamily="2" charset="0"/>
              </a:rPr>
              <a:t>Operator</a:t>
            </a:r>
            <a:r>
              <a:rPr kumimoji="1" lang="zh-CN" altLang="en-US" sz="1400" dirty="0">
                <a:latin typeface="Courier" pitchFamily="2" charset="0"/>
              </a:rPr>
              <a:t>构造过程完善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Courier" pitchFamily="2" charset="0"/>
              </a:rPr>
              <a:t>临时</a:t>
            </a:r>
            <a:r>
              <a:rPr kumimoji="1" lang="en-US" altLang="zh-CN" sz="1600" b="1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。用于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与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之间的数据传递。临时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的创建与占位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基本一致。临时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的</a:t>
            </a:r>
            <a:r>
              <a:rPr kumimoji="1" lang="en-US" altLang="zh-CN" sz="1400" dirty="0" err="1">
                <a:latin typeface="Courier" pitchFamily="2" charset="0"/>
              </a:rPr>
              <a:t>stop_gradient</a:t>
            </a:r>
            <a:r>
              <a:rPr kumimoji="1" lang="zh-CN" altLang="en-US" sz="1400" dirty="0">
                <a:latin typeface="Courier" pitchFamily="2" charset="0"/>
              </a:rPr>
              <a:t>为</a:t>
            </a:r>
            <a:r>
              <a:rPr kumimoji="1" lang="en-US" altLang="zh-CN" sz="1400" dirty="0">
                <a:latin typeface="Courier" pitchFamily="2" charset="0"/>
              </a:rPr>
              <a:t>False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solidFill>
                  <a:srgbClr val="FF0000"/>
                </a:solidFill>
                <a:latin typeface="Courier" pitchFamily="2" charset="0"/>
              </a:rPr>
              <a:t>Parameter</a:t>
            </a:r>
            <a:r>
              <a:rPr kumimoji="1" lang="zh-CN" altLang="en-US" sz="1400" dirty="0">
                <a:latin typeface="Courier" pitchFamily="2" charset="0"/>
              </a:rPr>
              <a:t>。是一种特殊的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。他需要在</a:t>
            </a:r>
            <a:r>
              <a:rPr kumimoji="1" lang="en-US" altLang="zh-CN" sz="1400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和</a:t>
            </a:r>
            <a:r>
              <a:rPr kumimoji="1" lang="en-US" altLang="zh-CN" sz="1400" dirty="0" err="1">
                <a:latin typeface="Courier" pitchFamily="2" charset="0"/>
              </a:rPr>
              <a:t>MainProgram</a:t>
            </a:r>
            <a:r>
              <a:rPr kumimoji="1" lang="zh-CN" altLang="en-US" sz="1400" dirty="0">
                <a:latin typeface="Courier" pitchFamily="2" charset="0"/>
              </a:rPr>
              <a:t>分别创建一个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。而且</a:t>
            </a:r>
            <a:r>
              <a:rPr kumimoji="1" lang="en-US" altLang="zh-CN" sz="1400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在创建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同时，还回为其创建初始化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190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73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前向</a:t>
            </a:r>
            <a:r>
              <a:rPr kumimoji="1" lang="en-US" altLang="zh-CN" sz="2800" b="1" dirty="0"/>
              <a:t>——Layer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588600-9556-2A41-9ECE-EEC57BAE1062}"/>
              </a:ext>
            </a:extLst>
          </p:cNvPr>
          <p:cNvSpPr txBox="1"/>
          <p:nvPr/>
        </p:nvSpPr>
        <p:spPr>
          <a:xfrm>
            <a:off x="202607" y="813816"/>
            <a:ext cx="11335458" cy="192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Layer</a:t>
            </a:r>
            <a:r>
              <a:rPr kumimoji="1" lang="zh-CN" altLang="en-US" dirty="0">
                <a:latin typeface="Courier" pitchFamily="2" charset="0"/>
              </a:rPr>
              <a:t>表示一个独立的计算逻辑，</a:t>
            </a:r>
            <a:r>
              <a:rPr kumimoji="1" lang="en-US" altLang="zh-CN" dirty="0">
                <a:latin typeface="Courier" pitchFamily="2" charset="0"/>
              </a:rPr>
              <a:t>Paddle</a:t>
            </a:r>
            <a:r>
              <a:rPr kumimoji="1" lang="zh-CN" altLang="en-US" dirty="0">
                <a:latin typeface="Courier" pitchFamily="2" charset="0"/>
              </a:rPr>
              <a:t>定义了大量的</a:t>
            </a:r>
            <a:r>
              <a:rPr kumimoji="1" lang="en-US" altLang="zh-CN" dirty="0">
                <a:latin typeface="Courier" pitchFamily="2" charset="0"/>
              </a:rPr>
              <a:t>layers</a:t>
            </a:r>
            <a:r>
              <a:rPr kumimoji="1" lang="zh-CN" altLang="en-US" dirty="0">
                <a:latin typeface="Courier" pitchFamily="2" charset="0"/>
              </a:rPr>
              <a:t>，如</a:t>
            </a:r>
            <a:r>
              <a:rPr kumimoji="1" lang="en-US" altLang="zh-CN" b="1" dirty="0">
                <a:latin typeface="Courier" pitchFamily="2" charset="0"/>
              </a:rPr>
              <a:t>fc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>
                <a:latin typeface="Courier" pitchFamily="2" charset="0"/>
              </a:rPr>
              <a:t>conv2d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>
                <a:latin typeface="Courier" pitchFamily="2" charset="0"/>
              </a:rPr>
              <a:t>mean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 err="1">
                <a:latin typeface="Courier" pitchFamily="2" charset="0"/>
              </a:rPr>
              <a:t>relu</a:t>
            </a:r>
            <a:r>
              <a:rPr kumimoji="1" lang="zh-CN" altLang="en-US" dirty="0">
                <a:latin typeface="Courier" pitchFamily="2" charset="0"/>
              </a:rPr>
              <a:t>等等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Courier" pitchFamily="2" charset="0"/>
              </a:rPr>
              <a:t>每个</a:t>
            </a:r>
            <a:r>
              <a:rPr kumimoji="1" lang="en-US" altLang="zh-CN" sz="1600" b="1" dirty="0">
                <a:latin typeface="Courier" pitchFamily="2" charset="0"/>
              </a:rPr>
              <a:t>layer</a:t>
            </a:r>
            <a:r>
              <a:rPr kumimoji="1" lang="zh-CN" altLang="en-US" sz="1400" dirty="0">
                <a:latin typeface="Courier" pitchFamily="2" charset="0"/>
              </a:rPr>
              <a:t>，负责一个前向计算逻辑的</a:t>
            </a:r>
            <a:r>
              <a:rPr kumimoji="1" lang="en-US" altLang="zh-CN" sz="1400" dirty="0">
                <a:latin typeface="Courier" pitchFamily="2" charset="0"/>
              </a:rPr>
              <a:t>Program</a:t>
            </a:r>
            <a:r>
              <a:rPr kumimoji="1" lang="zh-CN" altLang="en-US" sz="1400" dirty="0">
                <a:latin typeface="Courier" pitchFamily="2" charset="0"/>
              </a:rPr>
              <a:t>的生成。</a:t>
            </a:r>
            <a:r>
              <a:rPr kumimoji="1" lang="zh-CN" altLang="en-US" sz="1400" b="1" dirty="0">
                <a:latin typeface="Courier" pitchFamily="2" charset="0"/>
              </a:rPr>
              <a:t>将相应的</a:t>
            </a:r>
            <a:r>
              <a:rPr kumimoji="1" lang="en-US" altLang="zh-CN" sz="1400" b="1" dirty="0">
                <a:latin typeface="Courier" pitchFamily="2" charset="0"/>
              </a:rPr>
              <a:t>OP</a:t>
            </a:r>
            <a:r>
              <a:rPr kumimoji="1" lang="zh-CN" altLang="en-US" sz="1400" b="1" dirty="0">
                <a:latin typeface="Courier" pitchFamily="2" charset="0"/>
              </a:rPr>
              <a:t>、临时</a:t>
            </a:r>
            <a:r>
              <a:rPr kumimoji="1" lang="en-US" altLang="zh-CN" sz="1400" b="1" dirty="0">
                <a:latin typeface="Courier" pitchFamily="2" charset="0"/>
              </a:rPr>
              <a:t>Var</a:t>
            </a:r>
            <a:r>
              <a:rPr kumimoji="1" lang="zh-CN" altLang="en-US" sz="1400" b="1" dirty="0">
                <a:latin typeface="Courier" pitchFamily="2" charset="0"/>
              </a:rPr>
              <a:t>、</a:t>
            </a:r>
            <a:r>
              <a:rPr kumimoji="1" lang="en-US" altLang="zh-CN" sz="1400" b="1" dirty="0">
                <a:latin typeface="Courier" pitchFamily="2" charset="0"/>
              </a:rPr>
              <a:t>Parameter</a:t>
            </a:r>
            <a:r>
              <a:rPr kumimoji="1" lang="zh-CN" altLang="en-US" sz="1400" b="1" dirty="0">
                <a:latin typeface="Courier" pitchFamily="2" charset="0"/>
              </a:rPr>
              <a:t> </a:t>
            </a:r>
            <a:r>
              <a:rPr kumimoji="1" lang="en-US" altLang="zh-CN" sz="1400" b="1" dirty="0">
                <a:latin typeface="Courier" pitchFamily="2" charset="0"/>
              </a:rPr>
              <a:t>Append</a:t>
            </a:r>
            <a:r>
              <a:rPr kumimoji="1" lang="zh-CN" altLang="en-US" sz="1400" b="1" dirty="0">
                <a:latin typeface="Courier" pitchFamily="2" charset="0"/>
              </a:rPr>
              <a:t>到相应的</a:t>
            </a:r>
            <a:r>
              <a:rPr kumimoji="1" lang="en-US" altLang="zh-CN" sz="1400" b="1" dirty="0">
                <a:latin typeface="Courier" pitchFamily="2" charset="0"/>
              </a:rPr>
              <a:t>Block</a:t>
            </a:r>
            <a:r>
              <a:rPr kumimoji="1" lang="zh-CN" altLang="en-US" sz="1400" b="1" dirty="0">
                <a:latin typeface="Courier" pitchFamily="2" charset="0"/>
              </a:rPr>
              <a:t>中</a:t>
            </a:r>
            <a:endParaRPr kumimoji="1" lang="en-US" altLang="zh-CN" sz="1400" b="1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  <a:r>
              <a:rPr kumimoji="1" lang="en-US" altLang="zh-CN" sz="1400" dirty="0">
                <a:latin typeface="Courier" pitchFamily="2" charset="0"/>
              </a:rPr>
              <a:t>fc</a:t>
            </a:r>
            <a:r>
              <a:rPr kumimoji="1" lang="zh-CN" altLang="en-US" sz="1400" dirty="0">
                <a:latin typeface="Courier" pitchFamily="2" charset="0"/>
              </a:rPr>
              <a:t>提供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的信息，通过</a:t>
            </a:r>
            <a:r>
              <a:rPr kumimoji="1" lang="en-US" altLang="zh-CN" sz="1400" dirty="0">
                <a:latin typeface="Courier" pitchFamily="2" charset="0"/>
              </a:rPr>
              <a:t>helper</a:t>
            </a:r>
            <a:r>
              <a:rPr kumimoji="1" lang="zh-CN" altLang="en-US" sz="1400" dirty="0">
                <a:latin typeface="Courier" pitchFamily="2" charset="0"/>
              </a:rPr>
              <a:t>，在</a:t>
            </a:r>
            <a:r>
              <a:rPr kumimoji="1" lang="en-US" altLang="zh-CN" sz="1400" dirty="0">
                <a:latin typeface="Courier" pitchFamily="2" charset="0"/>
              </a:rPr>
              <a:t>Block</a:t>
            </a:r>
            <a:r>
              <a:rPr kumimoji="1" lang="zh-CN" altLang="en-US" sz="1400" dirty="0">
                <a:latin typeface="Courier" pitchFamily="2" charset="0"/>
              </a:rPr>
              <a:t>中调用</a:t>
            </a:r>
            <a:r>
              <a:rPr kumimoji="1" lang="en-US" altLang="zh-CN" sz="1400" dirty="0">
                <a:latin typeface="Courier" pitchFamily="2" charset="0"/>
              </a:rPr>
              <a:t>C++</a:t>
            </a:r>
            <a:r>
              <a:rPr kumimoji="1" lang="en-US" altLang="zh-CN" sz="1400" dirty="0" err="1">
                <a:latin typeface="Courier" pitchFamily="2" charset="0"/>
              </a:rPr>
              <a:t>BlockDesc</a:t>
            </a:r>
            <a:r>
              <a:rPr kumimoji="1" lang="zh-CN" altLang="en-US" sz="1400" dirty="0">
                <a:latin typeface="Courier" pitchFamily="2" charset="0"/>
              </a:rPr>
              <a:t>创建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r>
              <a:rPr kumimoji="1" lang="zh-CN" altLang="en-US" sz="1400" dirty="0">
                <a:latin typeface="Courier" pitchFamily="2" charset="0"/>
              </a:rPr>
              <a:t>，并通过</a:t>
            </a:r>
            <a:r>
              <a:rPr kumimoji="1" lang="en-US" altLang="zh-CN" sz="1400" dirty="0">
                <a:latin typeface="Courier" pitchFamily="2" charset="0"/>
              </a:rPr>
              <a:t>Operator</a:t>
            </a:r>
            <a:r>
              <a:rPr kumimoji="1" lang="zh-CN" altLang="en-US" sz="1400" dirty="0">
                <a:latin typeface="Courier" pitchFamily="2" charset="0"/>
              </a:rPr>
              <a:t>构造过程完善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latin typeface="Courier" pitchFamily="2" charset="0"/>
              </a:rPr>
              <a:t>临时</a:t>
            </a:r>
            <a:r>
              <a:rPr kumimoji="1" lang="en-US" altLang="zh-CN" sz="1600" b="1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。用于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与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之间的数据传递。临时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的创建与占位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基本一致。临时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的</a:t>
            </a:r>
            <a:r>
              <a:rPr kumimoji="1" lang="en-US" altLang="zh-CN" sz="1400" dirty="0" err="1">
                <a:latin typeface="Courier" pitchFamily="2" charset="0"/>
              </a:rPr>
              <a:t>stop_gradient</a:t>
            </a:r>
            <a:r>
              <a:rPr kumimoji="1" lang="zh-CN" altLang="en-US" sz="1400" dirty="0">
                <a:latin typeface="Courier" pitchFamily="2" charset="0"/>
              </a:rPr>
              <a:t>为</a:t>
            </a:r>
            <a:r>
              <a:rPr kumimoji="1" lang="en-US" altLang="zh-CN" sz="1400" dirty="0">
                <a:latin typeface="Courier" pitchFamily="2" charset="0"/>
              </a:rPr>
              <a:t>False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Courier" pitchFamily="2" charset="0"/>
              </a:rPr>
              <a:t>Parameter</a:t>
            </a:r>
            <a:r>
              <a:rPr kumimoji="1" lang="zh-CN" altLang="en-US" sz="1400" dirty="0">
                <a:latin typeface="Courier" pitchFamily="2" charset="0"/>
              </a:rPr>
              <a:t>。是一种特殊的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。他需要在</a:t>
            </a:r>
            <a:r>
              <a:rPr kumimoji="1" lang="en-US" altLang="zh-CN" sz="1400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和</a:t>
            </a:r>
            <a:r>
              <a:rPr kumimoji="1" lang="en-US" altLang="zh-CN" sz="1400" dirty="0" err="1">
                <a:latin typeface="Courier" pitchFamily="2" charset="0"/>
              </a:rPr>
              <a:t>MainProgram</a:t>
            </a:r>
            <a:r>
              <a:rPr kumimoji="1" lang="zh-CN" altLang="en-US" sz="1400" dirty="0">
                <a:latin typeface="Courier" pitchFamily="2" charset="0"/>
              </a:rPr>
              <a:t>分别创建一个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。而且</a:t>
            </a:r>
            <a:r>
              <a:rPr kumimoji="1" lang="en-US" altLang="zh-CN" sz="1400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在创建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zh-CN" altLang="en-US" sz="1400" dirty="0">
                <a:latin typeface="Courier" pitchFamily="2" charset="0"/>
              </a:rPr>
              <a:t>同时，还回为其创建初始化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。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024F2C4-E139-3144-90CD-ABFA4E68CE9E}"/>
              </a:ext>
            </a:extLst>
          </p:cNvPr>
          <p:cNvCxnSpPr/>
          <p:nvPr/>
        </p:nvCxnSpPr>
        <p:spPr>
          <a:xfrm>
            <a:off x="124691" y="2759824"/>
            <a:ext cx="11878887" cy="6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436549D-D9DD-0E4B-8EF7-71D7D9856A2F}"/>
              </a:ext>
            </a:extLst>
          </p:cNvPr>
          <p:cNvSpPr/>
          <p:nvPr/>
        </p:nvSpPr>
        <p:spPr>
          <a:xfrm>
            <a:off x="851177" y="3229353"/>
            <a:ext cx="9803477" cy="253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5000"/>
              </a:lnSpc>
            </a:pPr>
            <a:r>
              <a:rPr kumimoji="1" lang="zh-CN" altLang="en-US" sz="1600" b="1" dirty="0">
                <a:latin typeface="Courier" pitchFamily="2" charset="0"/>
              </a:rPr>
              <a:t>问题</a:t>
            </a:r>
            <a:r>
              <a:rPr kumimoji="1" lang="en-US" altLang="zh-CN" sz="1600" b="1" dirty="0">
                <a:latin typeface="Courier" pitchFamily="2" charset="0"/>
              </a:rPr>
              <a:t>1</a:t>
            </a:r>
            <a:r>
              <a:rPr kumimoji="1" lang="zh-CN" altLang="en-US" sz="1600" b="1" dirty="0">
                <a:latin typeface="Courier" pitchFamily="2" charset="0"/>
              </a:rPr>
              <a:t>：</a:t>
            </a:r>
            <a:r>
              <a:rPr kumimoji="1" lang="zh-CN" altLang="en-US" sz="1600" dirty="0">
                <a:latin typeface="Courier" pitchFamily="2" charset="0"/>
              </a:rPr>
              <a:t>为什么用</a:t>
            </a:r>
            <a:r>
              <a:rPr kumimoji="1" lang="en-US" altLang="zh-CN" sz="1600" dirty="0" err="1">
                <a:latin typeface="Courier" pitchFamily="2" charset="0"/>
              </a:rPr>
              <a:t>StartupProgram</a:t>
            </a:r>
            <a:r>
              <a:rPr kumimoji="1" lang="zh-CN" altLang="en-US" sz="1600" dirty="0">
                <a:latin typeface="Courier" pitchFamily="2" charset="0"/>
              </a:rPr>
              <a:t>初始化</a:t>
            </a:r>
            <a:r>
              <a:rPr kumimoji="1" lang="en-US" altLang="zh-CN" sz="1600" dirty="0">
                <a:latin typeface="Courier" pitchFamily="2" charset="0"/>
              </a:rPr>
              <a:t>Parameter</a:t>
            </a:r>
            <a:r>
              <a:rPr kumimoji="1" lang="zh-CN" altLang="en-US" sz="1600" dirty="0">
                <a:latin typeface="Courier" pitchFamily="2" charset="0"/>
              </a:rPr>
              <a:t>，</a:t>
            </a:r>
            <a:r>
              <a:rPr kumimoji="1" lang="zh-CN" altLang="en-US" sz="1600" b="1" dirty="0">
                <a:latin typeface="Courier" pitchFamily="2" charset="0"/>
              </a:rPr>
              <a:t>在</a:t>
            </a:r>
            <a:r>
              <a:rPr kumimoji="1" lang="en-US" altLang="zh-CN" sz="1600" b="1" dirty="0" err="1">
                <a:latin typeface="Courier" pitchFamily="2" charset="0"/>
              </a:rPr>
              <a:t>MainProgram</a:t>
            </a:r>
            <a:r>
              <a:rPr kumimoji="1" lang="zh-CN" altLang="en-US" sz="1600" b="1" dirty="0">
                <a:latin typeface="Courier" pitchFamily="2" charset="0"/>
              </a:rPr>
              <a:t>中创建初始化</a:t>
            </a:r>
            <a:r>
              <a:rPr kumimoji="1" lang="en-US" altLang="zh-CN" sz="1600" b="1" dirty="0">
                <a:latin typeface="Courier" pitchFamily="2" charset="0"/>
              </a:rPr>
              <a:t>OP</a:t>
            </a:r>
            <a:r>
              <a:rPr kumimoji="1" lang="zh-CN" altLang="en-US" sz="1600" b="1" dirty="0">
                <a:latin typeface="Courier" pitchFamily="2" charset="0"/>
              </a:rPr>
              <a:t>不行吗</a:t>
            </a:r>
            <a:r>
              <a:rPr kumimoji="1" lang="zh-CN" altLang="en-US" sz="1600" dirty="0">
                <a:latin typeface="Courier" pitchFamily="2" charset="0"/>
              </a:rPr>
              <a:t>？</a:t>
            </a:r>
            <a:endParaRPr kumimoji="1" lang="en-US" altLang="zh-CN" sz="1600" dirty="0">
              <a:latin typeface="Courier" pitchFamily="2" charset="0"/>
            </a:endParaRPr>
          </a:p>
          <a:p>
            <a:pPr lvl="1">
              <a:lnSpc>
                <a:spcPct val="125000"/>
              </a:lnSpc>
            </a:pPr>
            <a:r>
              <a:rPr kumimoji="1" lang="en-US" altLang="zh-CN" sz="1600" dirty="0">
                <a:latin typeface="Courier" pitchFamily="2" charset="0"/>
              </a:rPr>
              <a:t>——</a:t>
            </a:r>
            <a:r>
              <a:rPr kumimoji="1" lang="en-US" altLang="zh-CN" sz="1600" dirty="0" err="1">
                <a:latin typeface="Courier" pitchFamily="2" charset="0"/>
              </a:rPr>
              <a:t>MainProgram</a:t>
            </a:r>
            <a:r>
              <a:rPr kumimoji="1" lang="zh-CN" altLang="en-US" sz="1600" dirty="0">
                <a:latin typeface="Courier" pitchFamily="2" charset="0"/>
              </a:rPr>
              <a:t>会被循环执行多次，而</a:t>
            </a:r>
            <a:r>
              <a:rPr kumimoji="1" lang="en-US" altLang="zh-CN" sz="1600" dirty="0">
                <a:latin typeface="Courier" pitchFamily="2" charset="0"/>
              </a:rPr>
              <a:t>Parameter</a:t>
            </a:r>
            <a:r>
              <a:rPr kumimoji="1" lang="zh-CN" altLang="en-US" sz="1600" dirty="0">
                <a:latin typeface="Courier" pitchFamily="2" charset="0"/>
              </a:rPr>
              <a:t>只能被初始化一次</a:t>
            </a:r>
            <a:endParaRPr kumimoji="1" lang="en-US" altLang="zh-CN" sz="1600" dirty="0">
              <a:latin typeface="Courier" pitchFamily="2" charset="0"/>
            </a:endParaRPr>
          </a:p>
          <a:p>
            <a:pPr lvl="1">
              <a:lnSpc>
                <a:spcPct val="125000"/>
              </a:lnSpc>
            </a:pPr>
            <a:endParaRPr kumimoji="1" lang="en-US" altLang="zh-CN" sz="1600" dirty="0">
              <a:latin typeface="Courier" pitchFamily="2" charset="0"/>
            </a:endParaRPr>
          </a:p>
          <a:p>
            <a:pPr lvl="1">
              <a:lnSpc>
                <a:spcPct val="125000"/>
              </a:lnSpc>
            </a:pPr>
            <a:r>
              <a:rPr kumimoji="1" lang="zh-CN" altLang="en-US" sz="1600" b="1" dirty="0">
                <a:latin typeface="Courier" pitchFamily="2" charset="0"/>
              </a:rPr>
              <a:t>问题</a:t>
            </a:r>
            <a:r>
              <a:rPr kumimoji="1" lang="en-US" altLang="zh-CN" sz="1600" b="1" dirty="0">
                <a:latin typeface="Courier" pitchFamily="2" charset="0"/>
              </a:rPr>
              <a:t>2</a:t>
            </a:r>
            <a:r>
              <a:rPr kumimoji="1" lang="zh-CN" altLang="en-US" sz="1600" b="1" dirty="0">
                <a:latin typeface="Courier" pitchFamily="2" charset="0"/>
              </a:rPr>
              <a:t>：</a:t>
            </a:r>
            <a:r>
              <a:rPr kumimoji="1" lang="en-US" altLang="zh-CN" sz="1600" dirty="0" err="1">
                <a:latin typeface="Courier" pitchFamily="2" charset="0"/>
              </a:rPr>
              <a:t>StartupProgram</a:t>
            </a:r>
            <a:r>
              <a:rPr kumimoji="1" lang="zh-CN" altLang="en-US" sz="1600" dirty="0">
                <a:latin typeface="Courier" pitchFamily="2" charset="0"/>
              </a:rPr>
              <a:t>、</a:t>
            </a:r>
            <a:r>
              <a:rPr kumimoji="1" lang="en-US" altLang="zh-CN" sz="1600" dirty="0" err="1">
                <a:latin typeface="Courier" pitchFamily="2" charset="0"/>
              </a:rPr>
              <a:t>MainProgram</a:t>
            </a:r>
            <a:r>
              <a:rPr kumimoji="1" lang="zh-CN" altLang="en-US" sz="1600" dirty="0">
                <a:latin typeface="Courier" pitchFamily="2" charset="0"/>
              </a:rPr>
              <a:t>中分别创建了一个</a:t>
            </a:r>
            <a:r>
              <a:rPr kumimoji="1" lang="en-US" altLang="zh-CN" sz="1600" dirty="0">
                <a:latin typeface="Courier" pitchFamily="2" charset="0"/>
              </a:rPr>
              <a:t>Parameter</a:t>
            </a:r>
            <a:r>
              <a:rPr kumimoji="1" lang="zh-CN" altLang="en-US" sz="1600" dirty="0">
                <a:latin typeface="Courier" pitchFamily="2" charset="0"/>
              </a:rPr>
              <a:t>的</a:t>
            </a:r>
            <a:r>
              <a:rPr kumimoji="1" lang="en-US" altLang="zh-CN" sz="1600" dirty="0" err="1">
                <a:latin typeface="Courier" pitchFamily="2" charset="0"/>
              </a:rPr>
              <a:t>VarDesc</a:t>
            </a:r>
            <a:r>
              <a:rPr kumimoji="1" lang="zh-CN" altLang="en-US" sz="1600" dirty="0">
                <a:latin typeface="Courier" pitchFamily="2" charset="0"/>
              </a:rPr>
              <a:t>，那执行的时候怎么用一段内存？</a:t>
            </a:r>
            <a:endParaRPr kumimoji="1" lang="en-US" altLang="zh-CN" sz="1600" dirty="0">
              <a:latin typeface="Courier" pitchFamily="2" charset="0"/>
            </a:endParaRPr>
          </a:p>
          <a:p>
            <a:pPr lvl="1">
              <a:lnSpc>
                <a:spcPct val="125000"/>
              </a:lnSpc>
            </a:pPr>
            <a:r>
              <a:rPr kumimoji="1" lang="en-US" altLang="zh-CN" sz="1600" dirty="0">
                <a:latin typeface="Courier" pitchFamily="2" charset="0"/>
              </a:rPr>
              <a:t>——</a:t>
            </a:r>
            <a:r>
              <a:rPr kumimoji="1" lang="en-US" altLang="zh-CN" sz="1600" dirty="0" err="1">
                <a:latin typeface="Courier" pitchFamily="2" charset="0"/>
              </a:rPr>
              <a:t>exe.run</a:t>
            </a:r>
            <a:r>
              <a:rPr kumimoji="1" lang="zh-CN" altLang="en-US" sz="1600" dirty="0">
                <a:latin typeface="Courier" pitchFamily="2" charset="0"/>
              </a:rPr>
              <a:t>时，需要向</a:t>
            </a:r>
            <a:r>
              <a:rPr kumimoji="1" lang="en-US" altLang="zh-CN" sz="1600" dirty="0">
                <a:latin typeface="Courier" pitchFamily="2" charset="0"/>
              </a:rPr>
              <a:t>Executor</a:t>
            </a:r>
            <a:r>
              <a:rPr kumimoji="1" lang="zh-CN" altLang="en-US" sz="1600" dirty="0">
                <a:latin typeface="Courier" pitchFamily="2" charset="0"/>
              </a:rPr>
              <a:t>提供</a:t>
            </a:r>
            <a:r>
              <a:rPr kumimoji="1" lang="en-US" altLang="zh-CN" sz="1600" dirty="0">
                <a:latin typeface="Courier" pitchFamily="2" charset="0"/>
              </a:rPr>
              <a:t>Scope</a:t>
            </a:r>
            <a:r>
              <a:rPr kumimoji="1" lang="zh-CN" altLang="en-US" sz="1600" dirty="0">
                <a:latin typeface="Courier" pitchFamily="2" charset="0"/>
              </a:rPr>
              <a:t>。</a:t>
            </a:r>
            <a:r>
              <a:rPr kumimoji="1" lang="en-US" altLang="zh-CN" sz="1600" dirty="0" err="1">
                <a:latin typeface="Courier" pitchFamily="2" charset="0"/>
              </a:rPr>
              <a:t>StartupProgram</a:t>
            </a:r>
            <a:r>
              <a:rPr kumimoji="1" lang="zh-CN" altLang="en-US" sz="1600" dirty="0">
                <a:latin typeface="Courier" pitchFamily="2" charset="0"/>
              </a:rPr>
              <a:t>、</a:t>
            </a:r>
            <a:r>
              <a:rPr kumimoji="1" lang="en-US" altLang="zh-CN" sz="1600" dirty="0" err="1">
                <a:latin typeface="Courier" pitchFamily="2" charset="0"/>
              </a:rPr>
              <a:t>MainProgram</a:t>
            </a:r>
            <a:r>
              <a:rPr kumimoji="1" lang="zh-CN" altLang="en-US" sz="1600" dirty="0">
                <a:latin typeface="Courier" pitchFamily="2" charset="0"/>
              </a:rPr>
              <a:t>均提供的是</a:t>
            </a:r>
            <a:r>
              <a:rPr kumimoji="1" lang="en-US" altLang="zh-CN" sz="1600" dirty="0" err="1">
                <a:latin typeface="Courier" pitchFamily="2" charset="0"/>
              </a:rPr>
              <a:t>GlobalScope</a:t>
            </a:r>
            <a:r>
              <a:rPr kumimoji="1" lang="zh-CN" altLang="en-US" sz="1600" dirty="0">
                <a:latin typeface="Courier" pitchFamily="2" charset="0"/>
              </a:rPr>
              <a:t>。因此</a:t>
            </a:r>
            <a:r>
              <a:rPr kumimoji="1" lang="en-US" altLang="zh-CN" sz="1600" dirty="0" err="1">
                <a:latin typeface="Courier" pitchFamily="2" charset="0"/>
              </a:rPr>
              <a:t>StartupProgram</a:t>
            </a:r>
            <a:r>
              <a:rPr kumimoji="1" lang="zh-CN" altLang="en-US" sz="1600" dirty="0">
                <a:latin typeface="Courier" pitchFamily="2" charset="0"/>
              </a:rPr>
              <a:t>将</a:t>
            </a:r>
            <a:r>
              <a:rPr kumimoji="1" lang="en-US" altLang="zh-CN" sz="1600" dirty="0">
                <a:latin typeface="Courier" pitchFamily="2" charset="0"/>
              </a:rPr>
              <a:t>Parameter</a:t>
            </a:r>
            <a:r>
              <a:rPr kumimoji="1" lang="zh-CN" altLang="en-US" sz="1600" dirty="0">
                <a:latin typeface="Courier" pitchFamily="2" charset="0"/>
              </a:rPr>
              <a:t>初始化到</a:t>
            </a:r>
            <a:r>
              <a:rPr kumimoji="1" lang="en-US" altLang="zh-CN" sz="1600" dirty="0" err="1">
                <a:latin typeface="Courier" pitchFamily="2" charset="0"/>
              </a:rPr>
              <a:t>GlobalScope</a:t>
            </a:r>
            <a:r>
              <a:rPr kumimoji="1" lang="zh-CN" altLang="en-US" sz="1600" dirty="0">
                <a:latin typeface="Courier" pitchFamily="2" charset="0"/>
              </a:rPr>
              <a:t>中，</a:t>
            </a:r>
            <a:r>
              <a:rPr kumimoji="1" lang="en-US" altLang="zh-CN" sz="1600" dirty="0" err="1">
                <a:latin typeface="Courier" pitchFamily="2" charset="0"/>
              </a:rPr>
              <a:t>MainProgram</a:t>
            </a:r>
            <a:r>
              <a:rPr kumimoji="1" lang="zh-CN" altLang="en-US" sz="1600" dirty="0">
                <a:latin typeface="Courier" pitchFamily="2" charset="0"/>
              </a:rPr>
              <a:t>再继续使用</a:t>
            </a:r>
            <a:r>
              <a:rPr kumimoji="1" lang="en-US" altLang="zh-CN" sz="1600" b="1" dirty="0" err="1">
                <a:latin typeface="Courier" pitchFamily="2" charset="0"/>
              </a:rPr>
              <a:t>GlobalScope</a:t>
            </a:r>
            <a:r>
              <a:rPr kumimoji="1" lang="zh-CN" altLang="en-US" sz="1600" dirty="0">
                <a:latin typeface="Courier" pitchFamily="2" charset="0"/>
              </a:rPr>
              <a:t>。</a:t>
            </a:r>
            <a:endParaRPr kumimoji="1" lang="en-US" altLang="zh-CN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0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32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前向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控制流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9ABF15-EE1B-E749-B6EC-542EFF2D7D1D}"/>
              </a:ext>
            </a:extLst>
          </p:cNvPr>
          <p:cNvSpPr txBox="1"/>
          <p:nvPr/>
        </p:nvSpPr>
        <p:spPr>
          <a:xfrm>
            <a:off x="202607" y="813816"/>
            <a:ext cx="11657246" cy="10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dirty="0">
                <a:latin typeface="Courier" pitchFamily="2" charset="0"/>
              </a:rPr>
              <a:t>控制流用于在训练、预测中动态控制程序走向，如</a:t>
            </a:r>
            <a:r>
              <a:rPr kumimoji="1" lang="en-US" altLang="zh-CN" dirty="0" err="1">
                <a:latin typeface="Courier" pitchFamily="2" charset="0"/>
              </a:rPr>
              <a:t>IfElse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>
                <a:latin typeface="Courier" pitchFamily="2" charset="0"/>
              </a:rPr>
              <a:t>Switch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>
                <a:latin typeface="Courier" pitchFamily="2" charset="0"/>
              </a:rPr>
              <a:t>While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 err="1">
                <a:latin typeface="Courier" pitchFamily="2" charset="0"/>
              </a:rPr>
              <a:t>cond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>
                <a:latin typeface="Courier" pitchFamily="2" charset="0"/>
              </a:rPr>
              <a:t>case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 err="1">
                <a:latin typeface="Courier" pitchFamily="2" charset="0"/>
              </a:rPr>
              <a:t>while_loop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Courier" pitchFamily="2" charset="0"/>
              </a:rPr>
              <a:t>控制流会为其控制程序块创建子</a:t>
            </a:r>
            <a:r>
              <a:rPr kumimoji="1" lang="en-US" altLang="zh-CN" sz="1600" dirty="0">
                <a:latin typeface="Courier" pitchFamily="2" charset="0"/>
              </a:rPr>
              <a:t>Block</a:t>
            </a:r>
            <a:r>
              <a:rPr kumimoji="1" lang="zh-CN" altLang="en-US" sz="1600" dirty="0">
                <a:latin typeface="Courier" pitchFamily="2" charset="0"/>
              </a:rPr>
              <a:t>。子</a:t>
            </a:r>
            <a:r>
              <a:rPr kumimoji="1" lang="en-US" altLang="zh-CN" sz="1600" dirty="0">
                <a:latin typeface="Courier" pitchFamily="2" charset="0"/>
              </a:rPr>
              <a:t>Block</a:t>
            </a:r>
            <a:r>
              <a:rPr kumimoji="1" lang="zh-CN" altLang="en-US" sz="1600" dirty="0">
                <a:latin typeface="Courier" pitchFamily="2" charset="0"/>
              </a:rPr>
              <a:t>的最终输出，会指向父</a:t>
            </a:r>
            <a:r>
              <a:rPr kumimoji="1" lang="en-US" altLang="zh-CN" sz="1600" dirty="0">
                <a:latin typeface="Courier" pitchFamily="2" charset="0"/>
              </a:rPr>
              <a:t>Block</a:t>
            </a:r>
            <a:r>
              <a:rPr kumimoji="1" lang="zh-CN" altLang="en-US" sz="1600" dirty="0">
                <a:latin typeface="Courier" pitchFamily="2" charset="0"/>
              </a:rPr>
              <a:t>中的</a:t>
            </a:r>
            <a:r>
              <a:rPr kumimoji="1" lang="en-US" altLang="zh-CN" sz="1600" dirty="0">
                <a:latin typeface="Courier" pitchFamily="2" charset="0"/>
              </a:rPr>
              <a:t>Var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Courier" pitchFamily="2" charset="0"/>
              </a:rPr>
              <a:t>cast</a:t>
            </a:r>
            <a:r>
              <a:rPr kumimoji="1" lang="zh-CN" altLang="en-US" sz="1600" dirty="0">
                <a:latin typeface="Courier" pitchFamily="2" charset="0"/>
              </a:rPr>
              <a:t> </a:t>
            </a:r>
            <a:r>
              <a:rPr kumimoji="1" lang="en-US" altLang="zh-CN" sz="1600" dirty="0">
                <a:latin typeface="Courier" pitchFamily="2" charset="0"/>
              </a:rPr>
              <a:t>OP</a:t>
            </a:r>
            <a:r>
              <a:rPr kumimoji="1" lang="zh-CN" altLang="en-US" sz="1600" dirty="0">
                <a:latin typeface="Courier" pitchFamily="2" charset="0"/>
              </a:rPr>
              <a:t>把</a:t>
            </a:r>
            <a:r>
              <a:rPr kumimoji="1" lang="en-US" altLang="zh-CN" sz="1600" dirty="0">
                <a:latin typeface="Courier" pitchFamily="2" charset="0"/>
              </a:rPr>
              <a:t>bool</a:t>
            </a:r>
            <a:r>
              <a:rPr kumimoji="1" lang="zh-CN" altLang="en-US" sz="1600" dirty="0">
                <a:latin typeface="Courier" pitchFamily="2" charset="0"/>
              </a:rPr>
              <a:t>类型转成</a:t>
            </a:r>
            <a:r>
              <a:rPr kumimoji="1" lang="en-US" altLang="zh-CN" sz="1600" dirty="0">
                <a:latin typeface="Courier" pitchFamily="2" charset="0"/>
              </a:rPr>
              <a:t>int32</a:t>
            </a:r>
            <a:r>
              <a:rPr kumimoji="1" lang="zh-CN" altLang="en-US" sz="1600" dirty="0">
                <a:latin typeface="Courier" pitchFamily="2" charset="0"/>
              </a:rPr>
              <a:t>类型，干嘛用的？</a:t>
            </a:r>
            <a:r>
              <a:rPr kumimoji="1" lang="zh-CN" altLang="en-US" sz="1600" b="1" dirty="0">
                <a:latin typeface="Courier" pitchFamily="2" charset="0"/>
              </a:rPr>
              <a:t>没看懂</a:t>
            </a:r>
            <a:endParaRPr kumimoji="1" lang="en-US" altLang="zh-CN" sz="1600" b="1" dirty="0">
              <a:latin typeface="Courier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3CCB0B-7042-5E48-BF3A-14CB142AA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21" y="1829749"/>
            <a:ext cx="4383837" cy="36052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FCAD9D-2D46-754B-8294-601F9D6F34D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09" y="1796977"/>
            <a:ext cx="4965514" cy="36977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BFF845-6288-E64C-9F08-80FB25F81330}"/>
              </a:ext>
            </a:extLst>
          </p:cNvPr>
          <p:cNvSpPr/>
          <p:nvPr/>
        </p:nvSpPr>
        <p:spPr>
          <a:xfrm>
            <a:off x="6184668" y="3273544"/>
            <a:ext cx="5120641" cy="19611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E075AC-30A5-DC4F-A4FF-8DEC4F676EAB}"/>
              </a:ext>
            </a:extLst>
          </p:cNvPr>
          <p:cNvSpPr/>
          <p:nvPr/>
        </p:nvSpPr>
        <p:spPr>
          <a:xfrm>
            <a:off x="592763" y="5275286"/>
            <a:ext cx="4890087" cy="15970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4EC34C-751B-7D49-8C83-D8EE4B15D901}"/>
              </a:ext>
            </a:extLst>
          </p:cNvPr>
          <p:cNvSpPr txBox="1"/>
          <p:nvPr/>
        </p:nvSpPr>
        <p:spPr>
          <a:xfrm>
            <a:off x="3183775" y="2857225"/>
            <a:ext cx="1149152" cy="41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latin typeface="Courier" pitchFamily="2" charset="0"/>
              </a:rPr>
              <a:t>Block1</a:t>
            </a:r>
            <a:endParaRPr kumimoji="1" lang="zh-CN" altLang="en-US" dirty="0">
              <a:latin typeface="Courier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1CEBA3-FA13-324C-9631-F366F517ECFB}"/>
              </a:ext>
            </a:extLst>
          </p:cNvPr>
          <p:cNvSpPr txBox="1"/>
          <p:nvPr/>
        </p:nvSpPr>
        <p:spPr>
          <a:xfrm>
            <a:off x="3192088" y="3549385"/>
            <a:ext cx="1149152" cy="41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latin typeface="Courier" pitchFamily="2" charset="0"/>
              </a:rPr>
              <a:t>Block2</a:t>
            </a:r>
            <a:endParaRPr kumimoji="1" lang="zh-CN" altLang="en-US" dirty="0">
              <a:latin typeface="Courier" pitchFamily="2" charset="0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63C047-8B28-2D4D-A046-2A720706284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911927" y="3065384"/>
            <a:ext cx="127184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CDF1EC8-0230-E042-9F38-A1430CF09165}"/>
              </a:ext>
            </a:extLst>
          </p:cNvPr>
          <p:cNvSpPr txBox="1"/>
          <p:nvPr/>
        </p:nvSpPr>
        <p:spPr>
          <a:xfrm>
            <a:off x="6276109" y="1752290"/>
            <a:ext cx="1149152" cy="41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latin typeface="Courier" pitchFamily="2" charset="0"/>
              </a:rPr>
              <a:t>Block0</a:t>
            </a:r>
            <a:endParaRPr kumimoji="1" lang="zh-CN" altLang="en-US" dirty="0">
              <a:latin typeface="Courier" pitchFamily="2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AAC16A0-2078-7A41-A824-1CFA8AA18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564" y="5553127"/>
            <a:ext cx="9300787" cy="1259275"/>
          </a:xfrm>
          <a:prstGeom prst="rect">
            <a:avLst/>
          </a:prstGeom>
        </p:spPr>
      </p:pic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92C227C-85C3-D043-A014-13E3D639E655}"/>
              </a:ext>
            </a:extLst>
          </p:cNvPr>
          <p:cNvCxnSpPr>
            <a:cxnSpLocks/>
          </p:cNvCxnSpPr>
          <p:nvPr/>
        </p:nvCxnSpPr>
        <p:spPr>
          <a:xfrm flipH="1" flipV="1">
            <a:off x="1972887" y="3757544"/>
            <a:ext cx="127184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B69E4A2-F0F5-4A40-87B0-5886A463071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911927" y="3065385"/>
            <a:ext cx="1271848" cy="2577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9F66F00-CE64-BC46-9B79-D7C6912F9352}"/>
              </a:ext>
            </a:extLst>
          </p:cNvPr>
          <p:cNvCxnSpPr>
            <a:cxnSpLocks/>
          </p:cNvCxnSpPr>
          <p:nvPr/>
        </p:nvCxnSpPr>
        <p:spPr>
          <a:xfrm flipV="1">
            <a:off x="2851265" y="4744451"/>
            <a:ext cx="4030685" cy="17572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E395258-21EE-6F4E-9475-649950A96514}"/>
              </a:ext>
            </a:extLst>
          </p:cNvPr>
          <p:cNvSpPr/>
          <p:nvPr/>
        </p:nvSpPr>
        <p:spPr>
          <a:xfrm>
            <a:off x="1386022" y="6421895"/>
            <a:ext cx="1465243" cy="19798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73B6A4E-525E-F546-ACB7-4907EDD7B34E}"/>
              </a:ext>
            </a:extLst>
          </p:cNvPr>
          <p:cNvSpPr txBox="1"/>
          <p:nvPr/>
        </p:nvSpPr>
        <p:spPr>
          <a:xfrm>
            <a:off x="6785891" y="4638659"/>
            <a:ext cx="1117310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zh-CN" altLang="en-US" dirty="0">
                <a:solidFill>
                  <a:srgbClr val="00B050"/>
                </a:solidFill>
                <a:latin typeface="Courier" pitchFamily="2" charset="0"/>
              </a:rPr>
              <a:t>输出</a:t>
            </a:r>
            <a:r>
              <a:rPr kumimoji="1" lang="en-US" altLang="zh-CN" dirty="0">
                <a:solidFill>
                  <a:srgbClr val="00B050"/>
                </a:solidFill>
                <a:latin typeface="Courier" pitchFamily="2" charset="0"/>
              </a:rPr>
              <a:t>Var</a:t>
            </a:r>
            <a:endParaRPr kumimoji="1" lang="zh-CN" altLang="en-US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8806BA9-7A7B-2744-A494-57AFBDBCB8B4}"/>
              </a:ext>
            </a:extLst>
          </p:cNvPr>
          <p:cNvSpPr/>
          <p:nvPr/>
        </p:nvSpPr>
        <p:spPr>
          <a:xfrm>
            <a:off x="6881950" y="4494952"/>
            <a:ext cx="832262" cy="2356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1D015D3-412E-3D4C-9F92-67D07001EF63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flipV="1">
            <a:off x="3037807" y="4254126"/>
            <a:ext cx="3146861" cy="1021160"/>
          </a:xfrm>
          <a:prstGeom prst="straightConnector1">
            <a:avLst/>
          </a:prstGeom>
          <a:ln w="12700">
            <a:solidFill>
              <a:srgbClr val="FE4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2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26" grpId="0" animBg="1"/>
      <p:bldP spid="27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32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前向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控制流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9ABF15-EE1B-E749-B6EC-542EFF2D7D1D}"/>
              </a:ext>
            </a:extLst>
          </p:cNvPr>
          <p:cNvSpPr txBox="1"/>
          <p:nvPr/>
        </p:nvSpPr>
        <p:spPr>
          <a:xfrm>
            <a:off x="202607" y="813816"/>
            <a:ext cx="11657246" cy="134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dirty="0">
                <a:latin typeface="Courier" pitchFamily="2" charset="0"/>
              </a:rPr>
              <a:t>控制流用于在训练、预测中动态控制程序走向，如</a:t>
            </a:r>
            <a:r>
              <a:rPr kumimoji="1" lang="en-US" altLang="zh-CN" dirty="0" err="1">
                <a:latin typeface="Courier" pitchFamily="2" charset="0"/>
              </a:rPr>
              <a:t>IfElse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>
                <a:latin typeface="Courier" pitchFamily="2" charset="0"/>
              </a:rPr>
              <a:t>Switch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>
                <a:latin typeface="Courier" pitchFamily="2" charset="0"/>
              </a:rPr>
              <a:t>While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 err="1">
                <a:latin typeface="Courier" pitchFamily="2" charset="0"/>
              </a:rPr>
              <a:t>cond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>
                <a:latin typeface="Courier" pitchFamily="2" charset="0"/>
              </a:rPr>
              <a:t>case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 err="1">
                <a:latin typeface="Courier" pitchFamily="2" charset="0"/>
              </a:rPr>
              <a:t>while_loop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Courier" pitchFamily="2" charset="0"/>
              </a:rPr>
              <a:t>OpRun</a:t>
            </a:r>
            <a:r>
              <a:rPr kumimoji="1" lang="zh-CN" altLang="en-US" sz="1600" b="1" dirty="0">
                <a:latin typeface="Courier" pitchFamily="2" charset="0"/>
              </a:rPr>
              <a:t> </a:t>
            </a:r>
            <a:r>
              <a:rPr kumimoji="1" lang="en-US" altLang="zh-CN" sz="1600" b="1" dirty="0" err="1">
                <a:latin typeface="Courier" pitchFamily="2" charset="0"/>
              </a:rPr>
              <a:t>BlockID:</a:t>
            </a:r>
            <a:r>
              <a:rPr kumimoji="1" lang="en-US" altLang="zh-CN" sz="1600" dirty="0" err="1">
                <a:latin typeface="Courier" pitchFamily="2" charset="0"/>
              </a:rPr>
              <a:t>Op</a:t>
            </a:r>
            <a:r>
              <a:rPr kumimoji="1" lang="zh-CN" altLang="en-US" sz="1600" dirty="0">
                <a:latin typeface="Courier" pitchFamily="2" charset="0"/>
              </a:rPr>
              <a:t>的</a:t>
            </a:r>
            <a:r>
              <a:rPr kumimoji="1" lang="en-US" altLang="zh-CN" sz="1600" dirty="0" err="1">
                <a:latin typeface="Courier" pitchFamily="2" charset="0"/>
              </a:rPr>
              <a:t>Attr</a:t>
            </a:r>
            <a:r>
              <a:rPr kumimoji="1" lang="zh-CN" altLang="en-US" sz="1600" dirty="0">
                <a:latin typeface="Courier" pitchFamily="2" charset="0"/>
              </a:rPr>
              <a:t>中持有</a:t>
            </a:r>
            <a:r>
              <a:rPr kumimoji="1" lang="en-US" altLang="zh-CN" sz="1600" dirty="0" err="1">
                <a:latin typeface="Courier" pitchFamily="2" charset="0"/>
              </a:rPr>
              <a:t>sub_block</a:t>
            </a:r>
            <a:r>
              <a:rPr kumimoji="1" lang="zh-CN" altLang="en-US" sz="1600" dirty="0">
                <a:latin typeface="Courier" pitchFamily="2" charset="0"/>
              </a:rPr>
              <a:t>的</a:t>
            </a:r>
            <a:r>
              <a:rPr kumimoji="1" lang="en-US" altLang="zh-CN" sz="1600" dirty="0" err="1">
                <a:latin typeface="Courier" pitchFamily="2" charset="0"/>
              </a:rPr>
              <a:t>BlockDesc</a:t>
            </a:r>
            <a:r>
              <a:rPr kumimoji="1" lang="zh-CN" altLang="en-US" sz="1600" dirty="0">
                <a:latin typeface="Courier" pitchFamily="2" charset="0"/>
              </a:rPr>
              <a:t>，</a:t>
            </a:r>
            <a:r>
              <a:rPr kumimoji="1" lang="en-US" altLang="zh-CN" sz="1600" dirty="0" err="1">
                <a:latin typeface="Courier" pitchFamily="2" charset="0"/>
              </a:rPr>
              <a:t>BlockDesc</a:t>
            </a:r>
            <a:r>
              <a:rPr kumimoji="1" lang="zh-CN" altLang="en-US" sz="1600" dirty="0">
                <a:latin typeface="Courier" pitchFamily="2" charset="0"/>
              </a:rPr>
              <a:t>中有</a:t>
            </a:r>
            <a:r>
              <a:rPr kumimoji="1" lang="en-US" altLang="zh-CN" sz="1600" dirty="0" err="1">
                <a:latin typeface="Courier" pitchFamily="2" charset="0"/>
              </a:rPr>
              <a:t>blockid</a:t>
            </a:r>
            <a:endParaRPr kumimoji="1" lang="en-US" altLang="zh-CN" sz="16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Courier" pitchFamily="2" charset="0"/>
              </a:rPr>
              <a:t>OpRun</a:t>
            </a:r>
            <a:r>
              <a:rPr kumimoji="1" lang="zh-CN" altLang="en-US" sz="1600" b="1" dirty="0">
                <a:latin typeface="Courier" pitchFamily="2" charset="0"/>
              </a:rPr>
              <a:t> </a:t>
            </a:r>
            <a:r>
              <a:rPr kumimoji="1" lang="en-US" altLang="zh-CN" sz="1600" b="1" dirty="0" err="1">
                <a:latin typeface="Courier" pitchFamily="2" charset="0"/>
              </a:rPr>
              <a:t>Executor:</a:t>
            </a:r>
            <a:r>
              <a:rPr kumimoji="1" lang="en-US" altLang="zh-CN" sz="1600" dirty="0" err="1">
                <a:latin typeface="Courier" pitchFamily="2" charset="0"/>
              </a:rPr>
              <a:t>OP</a:t>
            </a:r>
            <a:r>
              <a:rPr kumimoji="1" lang="zh-CN" altLang="en-US" sz="1600" dirty="0">
                <a:latin typeface="Courier" pitchFamily="2" charset="0"/>
              </a:rPr>
              <a:t>会创建一个新的</a:t>
            </a:r>
            <a:r>
              <a:rPr kumimoji="1" lang="en-US" altLang="zh-CN" sz="1600" dirty="0">
                <a:latin typeface="Courier" pitchFamily="2" charset="0"/>
              </a:rPr>
              <a:t>Executor</a:t>
            </a:r>
            <a:r>
              <a:rPr kumimoji="1" lang="zh-CN" altLang="en-US" sz="1600" dirty="0">
                <a:latin typeface="Courier" pitchFamily="2" charset="0"/>
              </a:rPr>
              <a:t>对</a:t>
            </a:r>
            <a:r>
              <a:rPr kumimoji="1" lang="en-US" altLang="zh-CN" sz="1600" dirty="0" err="1">
                <a:latin typeface="Courier" pitchFamily="2" charset="0"/>
              </a:rPr>
              <a:t>blockid</a:t>
            </a:r>
            <a:r>
              <a:rPr kumimoji="1" lang="zh-CN" altLang="en-US" sz="1600" dirty="0">
                <a:latin typeface="Courier" pitchFamily="2" charset="0"/>
              </a:rPr>
              <a:t>对应的</a:t>
            </a:r>
            <a:r>
              <a:rPr kumimoji="1" lang="en-US" altLang="zh-CN" sz="1600" dirty="0">
                <a:latin typeface="Courier" pitchFamily="2" charset="0"/>
              </a:rPr>
              <a:t>Block</a:t>
            </a:r>
            <a:r>
              <a:rPr kumimoji="1" lang="zh-CN" altLang="en-US" sz="1600" dirty="0">
                <a:latin typeface="Courier" pitchFamily="2" charset="0"/>
              </a:rPr>
              <a:t>进行</a:t>
            </a:r>
            <a:r>
              <a:rPr kumimoji="1" lang="en-US" altLang="zh-CN" sz="1600" dirty="0">
                <a:latin typeface="Courier" pitchFamily="2" charset="0"/>
              </a:rPr>
              <a:t>Run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Courier" pitchFamily="2" charset="0"/>
              </a:rPr>
              <a:t>OpRun</a:t>
            </a:r>
            <a:r>
              <a:rPr kumimoji="1" lang="zh-CN" altLang="en-US" sz="1600" b="1" dirty="0">
                <a:latin typeface="Courier" pitchFamily="2" charset="0"/>
              </a:rPr>
              <a:t> 性能问题</a:t>
            </a:r>
            <a:r>
              <a:rPr kumimoji="1" lang="en-US" altLang="zh-CN" sz="1600" dirty="0">
                <a:latin typeface="Courier" pitchFamily="2" charset="0"/>
              </a:rPr>
              <a:t>:</a:t>
            </a:r>
            <a:r>
              <a:rPr kumimoji="1" lang="en-US" altLang="zh-CN" sz="1600" dirty="0" err="1">
                <a:latin typeface="Courier" pitchFamily="2" charset="0"/>
              </a:rPr>
              <a:t>sub_block</a:t>
            </a:r>
            <a:r>
              <a:rPr kumimoji="1" lang="zh-CN" altLang="en-US" sz="1600" dirty="0">
                <a:latin typeface="Courier" pitchFamily="2" charset="0"/>
              </a:rPr>
              <a:t>的</a:t>
            </a:r>
            <a:r>
              <a:rPr kumimoji="1" lang="en-US" altLang="zh-CN" sz="1600" dirty="0">
                <a:latin typeface="Courier" pitchFamily="2" charset="0"/>
              </a:rPr>
              <a:t>OP</a:t>
            </a:r>
            <a:r>
              <a:rPr kumimoji="1" lang="zh-CN" altLang="en-US" sz="1600" dirty="0">
                <a:latin typeface="Courier" pitchFamily="2" charset="0"/>
              </a:rPr>
              <a:t>、</a:t>
            </a:r>
            <a:r>
              <a:rPr kumimoji="1" lang="en-US" altLang="zh-CN" sz="1600" dirty="0" err="1">
                <a:latin typeface="Courier" pitchFamily="2" charset="0"/>
              </a:rPr>
              <a:t>UnusedVar</a:t>
            </a:r>
            <a:r>
              <a:rPr kumimoji="1" lang="zh-CN" altLang="en-US" sz="1600" dirty="0">
                <a:latin typeface="Courier" pitchFamily="2" charset="0"/>
              </a:rPr>
              <a:t>、</a:t>
            </a:r>
            <a:r>
              <a:rPr kumimoji="1" lang="en-US" altLang="zh-CN" sz="1600" dirty="0">
                <a:latin typeface="Courier" pitchFamily="2" charset="0"/>
              </a:rPr>
              <a:t>Variable</a:t>
            </a:r>
            <a:r>
              <a:rPr kumimoji="1" lang="zh-CN" altLang="en-US" sz="1600" dirty="0">
                <a:latin typeface="Courier" pitchFamily="2" charset="0"/>
              </a:rPr>
              <a:t>（</a:t>
            </a:r>
            <a:r>
              <a:rPr kumimoji="1" lang="en-US" altLang="zh-CN" sz="1600" dirty="0">
                <a:latin typeface="Courier" pitchFamily="2" charset="0"/>
              </a:rPr>
              <a:t>Scope</a:t>
            </a:r>
            <a:r>
              <a:rPr kumimoji="1" lang="zh-CN" altLang="en-US" sz="1600" dirty="0">
                <a:latin typeface="Courier" pitchFamily="2" charset="0"/>
              </a:rPr>
              <a:t>）都是每次运行，每次构造的！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082047-20B0-2E42-9E67-54498E723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82" y="2884276"/>
            <a:ext cx="5997517" cy="35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33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反向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56735-A84F-E24F-BC76-A34CB0E8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30" y="1752898"/>
            <a:ext cx="10170235" cy="506744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C7F68A-A9AD-674C-8FF8-B4DAA62C3403}"/>
              </a:ext>
            </a:extLst>
          </p:cNvPr>
          <p:cNvSpPr txBox="1"/>
          <p:nvPr/>
        </p:nvSpPr>
        <p:spPr>
          <a:xfrm>
            <a:off x="15068939" y="-401216"/>
            <a:ext cx="184731" cy="420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endParaRPr kumimoji="1" lang="zh-CN" altLang="en-US" dirty="0">
              <a:latin typeface="Courier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E15D09-1F41-F646-81F8-91DFD8081234}"/>
              </a:ext>
            </a:extLst>
          </p:cNvPr>
          <p:cNvSpPr/>
          <p:nvPr/>
        </p:nvSpPr>
        <p:spPr>
          <a:xfrm>
            <a:off x="5632875" y="172490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/>
              <a:t>反向</a:t>
            </a:r>
            <a:endParaRPr lang="zh-CN" altLang="en-US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358904-3907-FB4E-B416-792CC56016DE}"/>
              </a:ext>
            </a:extLst>
          </p:cNvPr>
          <p:cNvSpPr/>
          <p:nvPr/>
        </p:nvSpPr>
        <p:spPr>
          <a:xfrm>
            <a:off x="2388932" y="172490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/>
              <a:t>前向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A60295-9379-EA48-B301-BD13A1D2A35D}"/>
              </a:ext>
            </a:extLst>
          </p:cNvPr>
          <p:cNvSpPr txBox="1"/>
          <p:nvPr/>
        </p:nvSpPr>
        <p:spPr>
          <a:xfrm>
            <a:off x="202607" y="869802"/>
            <a:ext cx="11815222" cy="4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dirty="0">
                <a:latin typeface="Courier" pitchFamily="2" charset="0"/>
              </a:rPr>
              <a:t>反向的任务是根据前向生成的</a:t>
            </a:r>
            <a:r>
              <a:rPr kumimoji="1" lang="en-US" altLang="zh-CN" dirty="0">
                <a:latin typeface="Courier" pitchFamily="2" charset="0"/>
              </a:rPr>
              <a:t>Program</a:t>
            </a:r>
            <a:r>
              <a:rPr kumimoji="1" lang="zh-CN" altLang="en-US" dirty="0">
                <a:latin typeface="Courier" pitchFamily="2" charset="0"/>
              </a:rPr>
              <a:t>，</a:t>
            </a:r>
            <a:r>
              <a:rPr kumimoji="1" lang="zh-CN" altLang="en-US" sz="2000" b="1" dirty="0">
                <a:latin typeface="Courier" pitchFamily="2" charset="0"/>
              </a:rPr>
              <a:t>自动生成</a:t>
            </a:r>
            <a:r>
              <a:rPr kumimoji="1" lang="zh-CN" altLang="en-US" dirty="0">
                <a:latin typeface="Courier" pitchFamily="2" charset="0"/>
              </a:rPr>
              <a:t>：</a:t>
            </a:r>
            <a:r>
              <a:rPr kumimoji="1" lang="en-US" altLang="zh-CN" dirty="0" err="1">
                <a:latin typeface="Courier" pitchFamily="2" charset="0"/>
              </a:rPr>
              <a:t>op_grad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 err="1">
                <a:latin typeface="Courier" pitchFamily="2" charset="0"/>
              </a:rPr>
              <a:t>Var@grad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 err="1">
                <a:latin typeface="Courier" pitchFamily="2" charset="0"/>
              </a:rPr>
              <a:t>Param@grad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 err="1">
                <a:latin typeface="Courier" pitchFamily="2" charset="0"/>
              </a:rPr>
              <a:t>optimizerOp</a:t>
            </a:r>
            <a:endParaRPr kumimoji="1" lang="en-US" altLang="zh-CN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5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BD3BA080-971E-5D4B-A3C4-BD6A02C751C5}"/>
              </a:ext>
            </a:extLst>
          </p:cNvPr>
          <p:cNvSpPr txBox="1"/>
          <p:nvPr/>
        </p:nvSpPr>
        <p:spPr>
          <a:xfrm>
            <a:off x="2363735" y="578579"/>
            <a:ext cx="3126650" cy="6910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4000" b="1" dirty="0">
                <a:solidFill>
                  <a:srgbClr val="2339DA"/>
                </a:solidFill>
                <a:latin typeface="+mj-lt"/>
                <a:ea typeface="inpin heiti" panose="00000500000000000000" pitchFamily="2" charset="-122"/>
                <a:sym typeface="inpin heiti" panose="00000500000000000000" pitchFamily="2" charset="-122"/>
              </a:rPr>
              <a:t>CONTENTS</a:t>
            </a:r>
            <a:endParaRPr lang="en-US" sz="4000" b="1" dirty="0">
              <a:solidFill>
                <a:srgbClr val="2339DA"/>
              </a:solidFill>
              <a:latin typeface="+mj-lt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13A8B547-FF78-3547-8FD7-1A05F5D0045A}"/>
              </a:ext>
            </a:extLst>
          </p:cNvPr>
          <p:cNvSpPr txBox="1"/>
          <p:nvPr/>
        </p:nvSpPr>
        <p:spPr>
          <a:xfrm>
            <a:off x="573698" y="610822"/>
            <a:ext cx="1799794" cy="608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solidFill>
                  <a:srgbClr val="2339D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目 录</a:t>
            </a:r>
            <a:endParaRPr lang="en-US" sz="3600" b="1" dirty="0">
              <a:solidFill>
                <a:srgbClr val="2339D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4" name="直接连接符 52">
            <a:extLst>
              <a:ext uri="{FF2B5EF4-FFF2-40B4-BE49-F238E27FC236}">
                <a16:creationId xmlns:a16="http://schemas.microsoft.com/office/drawing/2014/main" id="{9CE74A29-DCB9-9E44-82DB-F860B623EBEF}"/>
              </a:ext>
            </a:extLst>
          </p:cNvPr>
          <p:cNvCxnSpPr>
            <a:cxnSpLocks/>
          </p:cNvCxnSpPr>
          <p:nvPr/>
        </p:nvCxnSpPr>
        <p:spPr>
          <a:xfrm flipV="1">
            <a:off x="2359647" y="773584"/>
            <a:ext cx="0" cy="3638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D771BB-BC1D-9549-B968-12D61E8469CB}"/>
              </a:ext>
            </a:extLst>
          </p:cNvPr>
          <p:cNvGrpSpPr/>
          <p:nvPr/>
        </p:nvGrpSpPr>
        <p:grpSpPr>
          <a:xfrm>
            <a:off x="856769" y="1611871"/>
            <a:ext cx="3998151" cy="723900"/>
            <a:chOff x="-131320" y="1547173"/>
            <a:chExt cx="3998151" cy="7239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D26D678-7D9D-5043-9F08-C35717816A45}"/>
                </a:ext>
              </a:extLst>
            </p:cNvPr>
            <p:cNvGrpSpPr/>
            <p:nvPr/>
          </p:nvGrpSpPr>
          <p:grpSpPr>
            <a:xfrm>
              <a:off x="-131320" y="1569636"/>
              <a:ext cx="2304256" cy="552780"/>
              <a:chOff x="4897880" y="2236901"/>
              <a:chExt cx="2304256" cy="552780"/>
            </a:xfrm>
          </p:grpSpPr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2774CAF9-529E-D445-B8BA-C19F57C55D9A}"/>
                  </a:ext>
                </a:extLst>
              </p:cNvPr>
              <p:cNvSpPr txBox="1"/>
              <p:nvPr userDrawn="1"/>
            </p:nvSpPr>
            <p:spPr>
              <a:xfrm>
                <a:off x="4897880" y="2236901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01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7" name="直接连接符 64">
                <a:extLst>
                  <a:ext uri="{FF2B5EF4-FFF2-40B4-BE49-F238E27FC236}">
                    <a16:creationId xmlns:a16="http://schemas.microsoft.com/office/drawing/2014/main" id="{B5A835A1-397F-8D40-A5A8-BFA3F3FA7E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627363" y="2369410"/>
                <a:ext cx="0" cy="293295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内容占位符 21">
              <a:extLst>
                <a:ext uri="{FF2B5EF4-FFF2-40B4-BE49-F238E27FC236}">
                  <a16:creationId xmlns:a16="http://schemas.microsoft.com/office/drawing/2014/main" id="{F2095135-ECAC-C243-85C5-FB5676DC97F6}"/>
                </a:ext>
              </a:extLst>
            </p:cNvPr>
            <p:cNvSpPr txBox="1">
              <a:spLocks/>
            </p:cNvSpPr>
            <p:nvPr/>
          </p:nvSpPr>
          <p:spPr>
            <a:xfrm>
              <a:off x="1891338" y="1547173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2339DA"/>
                  </a:solidFill>
                </a:rPr>
                <a:t>Paddle</a:t>
              </a:r>
              <a:r>
                <a:rPr lang="zh-CN" altLang="en-US" b="0" dirty="0">
                  <a:solidFill>
                    <a:srgbClr val="2339DA"/>
                  </a:solidFill>
                </a:rPr>
                <a:t>概览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D3FC6D-08CB-464A-8579-40BC58B728E4}"/>
              </a:ext>
            </a:extLst>
          </p:cNvPr>
          <p:cNvGrpSpPr/>
          <p:nvPr/>
        </p:nvGrpSpPr>
        <p:grpSpPr>
          <a:xfrm>
            <a:off x="856769" y="2517886"/>
            <a:ext cx="4002683" cy="723900"/>
            <a:chOff x="5455641" y="2961126"/>
            <a:chExt cx="4002683" cy="7239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709469E-92D1-8F45-BFC6-7E121A82D9F5}"/>
                </a:ext>
              </a:extLst>
            </p:cNvPr>
            <p:cNvGrpSpPr/>
            <p:nvPr/>
          </p:nvGrpSpPr>
          <p:grpSpPr>
            <a:xfrm>
              <a:off x="5455641" y="2990338"/>
              <a:ext cx="2304256" cy="552780"/>
              <a:chOff x="5174446" y="2787033"/>
              <a:chExt cx="2304256" cy="552780"/>
            </a:xfrm>
          </p:grpSpPr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E60BFEA9-2C4B-CC4D-A0F2-428C7F72E53A}"/>
                  </a:ext>
                </a:extLst>
              </p:cNvPr>
              <p:cNvSpPr txBox="1"/>
              <p:nvPr userDrawn="1"/>
            </p:nvSpPr>
            <p:spPr>
              <a:xfrm>
                <a:off x="5174446" y="278703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02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0" name="直接连接符 65">
                <a:extLst>
                  <a:ext uri="{FF2B5EF4-FFF2-40B4-BE49-F238E27FC236}">
                    <a16:creationId xmlns:a16="http://schemas.microsoft.com/office/drawing/2014/main" id="{DEE51BE9-0A42-CE4C-B49F-2DC4D7BB9A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20538" y="2924175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内容占位符 21">
              <a:extLst>
                <a:ext uri="{FF2B5EF4-FFF2-40B4-BE49-F238E27FC236}">
                  <a16:creationId xmlns:a16="http://schemas.microsoft.com/office/drawing/2014/main" id="{3BA3F471-0039-1244-9BBB-B89B2AA766E0}"/>
                </a:ext>
              </a:extLst>
            </p:cNvPr>
            <p:cNvSpPr txBox="1">
              <a:spLocks/>
            </p:cNvSpPr>
            <p:nvPr/>
          </p:nvSpPr>
          <p:spPr>
            <a:xfrm>
              <a:off x="7482831" y="2961126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编译时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49D1485-54FB-3847-8B3F-D0B17ADDB7E6}"/>
              </a:ext>
            </a:extLst>
          </p:cNvPr>
          <p:cNvGrpSpPr/>
          <p:nvPr/>
        </p:nvGrpSpPr>
        <p:grpSpPr>
          <a:xfrm>
            <a:off x="856769" y="3448839"/>
            <a:ext cx="3989931" cy="723900"/>
            <a:chOff x="6004303" y="3707814"/>
            <a:chExt cx="3989931" cy="7239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AB39F0-7B1E-2241-A84C-2DB77CD96B64}"/>
                </a:ext>
              </a:extLst>
            </p:cNvPr>
            <p:cNvGrpSpPr/>
            <p:nvPr/>
          </p:nvGrpSpPr>
          <p:grpSpPr>
            <a:xfrm>
              <a:off x="6004303" y="3734983"/>
              <a:ext cx="2304256" cy="552780"/>
              <a:chOff x="5610564" y="3425638"/>
              <a:chExt cx="2304256" cy="552780"/>
            </a:xfrm>
          </p:grpSpPr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82DE7DEC-12A9-4A48-AFF5-8A1FB884EB03}"/>
                  </a:ext>
                </a:extLst>
              </p:cNvPr>
              <p:cNvSpPr txBox="1"/>
              <p:nvPr userDrawn="1"/>
            </p:nvSpPr>
            <p:spPr>
              <a:xfrm>
                <a:off x="5610564" y="3425638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03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3" name="直接连接符 66">
                <a:extLst>
                  <a:ext uri="{FF2B5EF4-FFF2-40B4-BE49-F238E27FC236}">
                    <a16:creationId xmlns:a16="http://schemas.microsoft.com/office/drawing/2014/main" id="{7D32E94A-FC77-CB44-8C7E-66CEDF3E35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339097" y="3573463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内容占位符 21">
              <a:extLst>
                <a:ext uri="{FF2B5EF4-FFF2-40B4-BE49-F238E27FC236}">
                  <a16:creationId xmlns:a16="http://schemas.microsoft.com/office/drawing/2014/main" id="{4A597F0F-F03B-5845-AAA5-6877561F4E2E}"/>
                </a:ext>
              </a:extLst>
            </p:cNvPr>
            <p:cNvSpPr txBox="1">
              <a:spLocks/>
            </p:cNvSpPr>
            <p:nvPr/>
          </p:nvSpPr>
          <p:spPr>
            <a:xfrm>
              <a:off x="8018741" y="3707814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运行时</a:t>
              </a:r>
              <a:r>
                <a:rPr lang="en-US" altLang="zh-CN" b="0" dirty="0">
                  <a:solidFill>
                    <a:srgbClr val="2339DA"/>
                  </a:solidFill>
                </a:rPr>
                <a:t>Executor</a:t>
              </a:r>
              <a:endParaRPr lang="zh-CN" altLang="en-US" b="0" dirty="0">
                <a:solidFill>
                  <a:srgbClr val="2339DA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41E57B1-F3B6-5F4A-BE0C-346AE643FFE8}"/>
              </a:ext>
            </a:extLst>
          </p:cNvPr>
          <p:cNvGrpSpPr/>
          <p:nvPr/>
        </p:nvGrpSpPr>
        <p:grpSpPr>
          <a:xfrm>
            <a:off x="856769" y="4371480"/>
            <a:ext cx="3984731" cy="723900"/>
            <a:chOff x="6559511" y="4454502"/>
            <a:chExt cx="3984731" cy="72390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8B0BB51-CDFF-4E4A-A521-8B8BB41F3CB7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AF8DBAF8-0BD8-4745-9E01-0868BCF2ACB2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04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6" name="直接连接符 67">
                <a:extLst>
                  <a:ext uri="{FF2B5EF4-FFF2-40B4-BE49-F238E27FC236}">
                    <a16:creationId xmlns:a16="http://schemas.microsoft.com/office/drawing/2014/main" id="{218B4845-7840-CE4D-9729-8BC18ED9CA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内容占位符 21">
              <a:extLst>
                <a:ext uri="{FF2B5EF4-FFF2-40B4-BE49-F238E27FC236}">
                  <a16:creationId xmlns:a16="http://schemas.microsoft.com/office/drawing/2014/main" id="{80E05D25-E173-8446-876D-7CB7DBC29CE2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运行时</a:t>
              </a:r>
              <a:r>
                <a:rPr lang="en-US" altLang="zh-CN" b="0" dirty="0">
                  <a:solidFill>
                    <a:srgbClr val="2339DA"/>
                  </a:solidFill>
                </a:rPr>
                <a:t>PE</a:t>
              </a:r>
              <a:endParaRPr lang="zh-CN" altLang="en-US" b="0" dirty="0">
                <a:solidFill>
                  <a:srgbClr val="2339DA"/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EBD5C2B0-74AB-594D-944C-9D72241F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18" b="29133"/>
          <a:stretch/>
        </p:blipFill>
        <p:spPr>
          <a:xfrm>
            <a:off x="7263956" y="2186096"/>
            <a:ext cx="4178401" cy="1819625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0D4C75C-C7F1-8E43-85AE-C23E8BD5395C}"/>
              </a:ext>
            </a:extLst>
          </p:cNvPr>
          <p:cNvGrpSpPr/>
          <p:nvPr/>
        </p:nvGrpSpPr>
        <p:grpSpPr>
          <a:xfrm>
            <a:off x="859542" y="5238777"/>
            <a:ext cx="3984731" cy="723900"/>
            <a:chOff x="6559511" y="4454502"/>
            <a:chExt cx="3984731" cy="72390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4A8E693-8F97-8849-BD37-052029120E7B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34" name="TextBox 13">
                <a:extLst>
                  <a:ext uri="{FF2B5EF4-FFF2-40B4-BE49-F238E27FC236}">
                    <a16:creationId xmlns:a16="http://schemas.microsoft.com/office/drawing/2014/main" id="{98279831-D193-134B-A849-65FA72FD5E50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05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35" name="直接连接符 67">
                <a:extLst>
                  <a:ext uri="{FF2B5EF4-FFF2-40B4-BE49-F238E27FC236}">
                    <a16:creationId xmlns:a16="http://schemas.microsoft.com/office/drawing/2014/main" id="{6F4FB3E7-C13A-8B41-8BCC-C949A7987C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内容占位符 21">
              <a:extLst>
                <a:ext uri="{FF2B5EF4-FFF2-40B4-BE49-F238E27FC236}">
                  <a16:creationId xmlns:a16="http://schemas.microsoft.com/office/drawing/2014/main" id="{F29FC459-4185-BD4C-8A1B-1A2375BB20E6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2339DA"/>
                  </a:solidFill>
                </a:rPr>
                <a:t>Paddle</a:t>
              </a:r>
              <a:r>
                <a:rPr lang="zh-CN" altLang="en-US" b="0" dirty="0">
                  <a:solidFill>
                    <a:srgbClr val="2339DA"/>
                  </a:solidFill>
                </a:rPr>
                <a:t>中的优化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6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反向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56735-A84F-E24F-BC76-A34CB0E8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30" y="1752898"/>
            <a:ext cx="10170235" cy="506744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C7F68A-A9AD-674C-8FF8-B4DAA62C3403}"/>
              </a:ext>
            </a:extLst>
          </p:cNvPr>
          <p:cNvSpPr txBox="1"/>
          <p:nvPr/>
        </p:nvSpPr>
        <p:spPr>
          <a:xfrm>
            <a:off x="15068939" y="-401216"/>
            <a:ext cx="184731" cy="420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endParaRPr kumimoji="1" lang="zh-CN" altLang="en-US" dirty="0">
              <a:latin typeface="Courier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E15D09-1F41-F646-81F8-91DFD8081234}"/>
              </a:ext>
            </a:extLst>
          </p:cNvPr>
          <p:cNvSpPr/>
          <p:nvPr/>
        </p:nvSpPr>
        <p:spPr>
          <a:xfrm>
            <a:off x="5632875" y="172490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/>
              <a:t>反向</a:t>
            </a:r>
            <a:endParaRPr lang="zh-CN" altLang="en-US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358904-3907-FB4E-B416-792CC56016DE}"/>
              </a:ext>
            </a:extLst>
          </p:cNvPr>
          <p:cNvSpPr/>
          <p:nvPr/>
        </p:nvSpPr>
        <p:spPr>
          <a:xfrm>
            <a:off x="2388932" y="172490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/>
              <a:t>前向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A60295-9379-EA48-B301-BD13A1D2A35D}"/>
              </a:ext>
            </a:extLst>
          </p:cNvPr>
          <p:cNvSpPr txBox="1"/>
          <p:nvPr/>
        </p:nvSpPr>
        <p:spPr>
          <a:xfrm>
            <a:off x="202607" y="869802"/>
            <a:ext cx="1181522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b="1" dirty="0">
                <a:latin typeface="Courier" pitchFamily="2" charset="0"/>
              </a:rPr>
              <a:t>Step1</a:t>
            </a:r>
            <a:r>
              <a:rPr kumimoji="1" lang="en-US" altLang="zh-CN" dirty="0">
                <a:latin typeface="Courier" pitchFamily="2" charset="0"/>
              </a:rPr>
              <a:t>:</a:t>
            </a:r>
            <a:r>
              <a:rPr kumimoji="1" lang="zh-CN" altLang="en-US" dirty="0">
                <a:latin typeface="Courier" pitchFamily="2" charset="0"/>
              </a:rPr>
              <a:t>生成常量参数</a:t>
            </a:r>
            <a:r>
              <a:rPr kumimoji="1" lang="en-US" altLang="zh-CN" dirty="0">
                <a:latin typeface="Courier" pitchFamily="2" charset="0"/>
              </a:rPr>
              <a:t>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09965A-5B72-B74D-A70B-56D207A93A6A}"/>
              </a:ext>
            </a:extLst>
          </p:cNvPr>
          <p:cNvSpPr/>
          <p:nvPr/>
        </p:nvSpPr>
        <p:spPr>
          <a:xfrm>
            <a:off x="4045089" y="2716263"/>
            <a:ext cx="1105409" cy="12735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271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反向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56735-A84F-E24F-BC76-A34CB0E8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30" y="1752898"/>
            <a:ext cx="10170235" cy="506744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C7F68A-A9AD-674C-8FF8-B4DAA62C3403}"/>
              </a:ext>
            </a:extLst>
          </p:cNvPr>
          <p:cNvSpPr txBox="1"/>
          <p:nvPr/>
        </p:nvSpPr>
        <p:spPr>
          <a:xfrm>
            <a:off x="15068939" y="-401216"/>
            <a:ext cx="184731" cy="420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endParaRPr kumimoji="1" lang="zh-CN" altLang="en-US" dirty="0">
              <a:latin typeface="Courier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E15D09-1F41-F646-81F8-91DFD8081234}"/>
              </a:ext>
            </a:extLst>
          </p:cNvPr>
          <p:cNvSpPr/>
          <p:nvPr/>
        </p:nvSpPr>
        <p:spPr>
          <a:xfrm>
            <a:off x="5632875" y="172490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/>
              <a:t>反向</a:t>
            </a:r>
            <a:endParaRPr lang="zh-CN" altLang="en-US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358904-3907-FB4E-B416-792CC56016DE}"/>
              </a:ext>
            </a:extLst>
          </p:cNvPr>
          <p:cNvSpPr/>
          <p:nvPr/>
        </p:nvSpPr>
        <p:spPr>
          <a:xfrm>
            <a:off x="2388932" y="172490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/>
              <a:t>前向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A60295-9379-EA48-B301-BD13A1D2A35D}"/>
              </a:ext>
            </a:extLst>
          </p:cNvPr>
          <p:cNvSpPr txBox="1"/>
          <p:nvPr/>
        </p:nvSpPr>
        <p:spPr>
          <a:xfrm>
            <a:off x="202607" y="869802"/>
            <a:ext cx="11815222" cy="45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b="1" dirty="0">
                <a:latin typeface="Courier" pitchFamily="2" charset="0"/>
              </a:rPr>
              <a:t>Step2</a:t>
            </a:r>
            <a:r>
              <a:rPr kumimoji="1" lang="zh-CN" altLang="en-US" dirty="0">
                <a:latin typeface="Courier" pitchFamily="2" charset="0"/>
              </a:rPr>
              <a:t>：根据</a:t>
            </a:r>
            <a:r>
              <a:rPr kumimoji="1" lang="en-US" altLang="zh-CN" dirty="0" err="1">
                <a:latin typeface="Courier" pitchFamily="2" charset="0"/>
              </a:rPr>
              <a:t>lossvar</a:t>
            </a:r>
            <a:r>
              <a:rPr kumimoji="1" lang="zh-CN" altLang="en-US" dirty="0">
                <a:latin typeface="Courier" pitchFamily="2" charset="0"/>
              </a:rPr>
              <a:t>开始，为所有</a:t>
            </a:r>
            <a:r>
              <a:rPr kumimoji="1" lang="en-US" altLang="zh-CN" dirty="0">
                <a:latin typeface="Courier" pitchFamily="2" charset="0"/>
              </a:rPr>
              <a:t>OP</a:t>
            </a:r>
            <a:r>
              <a:rPr kumimoji="1" lang="zh-CN" altLang="en-US" dirty="0">
                <a:latin typeface="Courier" pitchFamily="2" charset="0"/>
              </a:rPr>
              <a:t>创建</a:t>
            </a:r>
            <a:r>
              <a:rPr kumimoji="1" lang="en-US" altLang="zh-CN" sz="2000" b="1" dirty="0" err="1">
                <a:latin typeface="Courier" pitchFamily="2" charset="0"/>
              </a:rPr>
              <a:t>OP_grad</a:t>
            </a:r>
            <a:endParaRPr kumimoji="1" lang="en-US" altLang="zh-CN" b="1" dirty="0">
              <a:latin typeface="Courier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7854B6-E446-2544-B81C-CB12A1F51022}"/>
              </a:ext>
            </a:extLst>
          </p:cNvPr>
          <p:cNvSpPr txBox="1"/>
          <p:nvPr/>
        </p:nvSpPr>
        <p:spPr>
          <a:xfrm>
            <a:off x="1557666" y="6123834"/>
            <a:ext cx="709422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OP1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F295B1-85AD-5E46-9930-1B6A912F4A08}"/>
              </a:ext>
            </a:extLst>
          </p:cNvPr>
          <p:cNvSpPr txBox="1"/>
          <p:nvPr/>
        </p:nvSpPr>
        <p:spPr>
          <a:xfrm>
            <a:off x="2167266" y="4865316"/>
            <a:ext cx="709422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OP2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8BF434-7683-E148-BCD1-761EFFAFD8F9}"/>
              </a:ext>
            </a:extLst>
          </p:cNvPr>
          <p:cNvSpPr txBox="1"/>
          <p:nvPr/>
        </p:nvSpPr>
        <p:spPr>
          <a:xfrm>
            <a:off x="3137652" y="4221305"/>
            <a:ext cx="709422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OP3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8BA3BC-80F3-404A-A7EF-BA8918B9D812}"/>
              </a:ext>
            </a:extLst>
          </p:cNvPr>
          <p:cNvSpPr txBox="1"/>
          <p:nvPr/>
        </p:nvSpPr>
        <p:spPr>
          <a:xfrm>
            <a:off x="4139182" y="4649151"/>
            <a:ext cx="709422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OP4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98E9DF-6770-6041-A5CC-2AEC873C3F44}"/>
              </a:ext>
            </a:extLst>
          </p:cNvPr>
          <p:cNvSpPr txBox="1"/>
          <p:nvPr/>
        </p:nvSpPr>
        <p:spPr>
          <a:xfrm>
            <a:off x="5143731" y="5069331"/>
            <a:ext cx="709422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OP5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71F45F-CCE7-3A40-91F2-011A7B84558A}"/>
              </a:ext>
            </a:extLst>
          </p:cNvPr>
          <p:cNvSpPr txBox="1"/>
          <p:nvPr/>
        </p:nvSpPr>
        <p:spPr>
          <a:xfrm>
            <a:off x="4920365" y="2897311"/>
            <a:ext cx="1425020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OP5_grad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C12D61-1559-0247-9098-A925E53F37CF}"/>
              </a:ext>
            </a:extLst>
          </p:cNvPr>
          <p:cNvSpPr txBox="1"/>
          <p:nvPr/>
        </p:nvSpPr>
        <p:spPr>
          <a:xfrm>
            <a:off x="5853153" y="3866442"/>
            <a:ext cx="1425020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OP4_grad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5F0F7E-DFA4-564C-B940-59F035A61E18}"/>
              </a:ext>
            </a:extLst>
          </p:cNvPr>
          <p:cNvSpPr txBox="1"/>
          <p:nvPr/>
        </p:nvSpPr>
        <p:spPr>
          <a:xfrm>
            <a:off x="6843463" y="2485816"/>
            <a:ext cx="1425020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OP3_grad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19DDBC-5C2D-2349-97E3-1C0680E3027E}"/>
              </a:ext>
            </a:extLst>
          </p:cNvPr>
          <p:cNvSpPr txBox="1"/>
          <p:nvPr/>
        </p:nvSpPr>
        <p:spPr>
          <a:xfrm>
            <a:off x="7761049" y="4076532"/>
            <a:ext cx="1425020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OP2_grad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B16DF6-B550-FF43-B41D-41B0959A7B30}"/>
              </a:ext>
            </a:extLst>
          </p:cNvPr>
          <p:cNvSpPr txBox="1"/>
          <p:nvPr/>
        </p:nvSpPr>
        <p:spPr>
          <a:xfrm>
            <a:off x="8852655" y="6123834"/>
            <a:ext cx="1425020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OP1_grad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EEC765-63BB-9049-A25E-CCE761B4324B}"/>
              </a:ext>
            </a:extLst>
          </p:cNvPr>
          <p:cNvSpPr txBox="1"/>
          <p:nvPr/>
        </p:nvSpPr>
        <p:spPr>
          <a:xfrm>
            <a:off x="5632875" y="5247068"/>
            <a:ext cx="1213275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 err="1">
                <a:solidFill>
                  <a:srgbClr val="FF0000"/>
                </a:solidFill>
                <a:latin typeface="Courier" pitchFamily="2" charset="0"/>
              </a:rPr>
              <a:t>lossvar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06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反向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56735-A84F-E24F-BC76-A34CB0E8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30" y="1752898"/>
            <a:ext cx="10170235" cy="506744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C7F68A-A9AD-674C-8FF8-B4DAA62C3403}"/>
              </a:ext>
            </a:extLst>
          </p:cNvPr>
          <p:cNvSpPr txBox="1"/>
          <p:nvPr/>
        </p:nvSpPr>
        <p:spPr>
          <a:xfrm>
            <a:off x="15068939" y="-401216"/>
            <a:ext cx="184731" cy="420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endParaRPr kumimoji="1" lang="zh-CN" altLang="en-US" dirty="0">
              <a:latin typeface="Courier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E15D09-1F41-F646-81F8-91DFD8081234}"/>
              </a:ext>
            </a:extLst>
          </p:cNvPr>
          <p:cNvSpPr/>
          <p:nvPr/>
        </p:nvSpPr>
        <p:spPr>
          <a:xfrm>
            <a:off x="5632875" y="172490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/>
              <a:t>反向</a:t>
            </a:r>
            <a:endParaRPr lang="zh-CN" altLang="en-US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358904-3907-FB4E-B416-792CC56016DE}"/>
              </a:ext>
            </a:extLst>
          </p:cNvPr>
          <p:cNvSpPr/>
          <p:nvPr/>
        </p:nvSpPr>
        <p:spPr>
          <a:xfrm>
            <a:off x="2388932" y="172490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/>
              <a:t>前向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A60295-9379-EA48-B301-BD13A1D2A35D}"/>
              </a:ext>
            </a:extLst>
          </p:cNvPr>
          <p:cNvSpPr txBox="1"/>
          <p:nvPr/>
        </p:nvSpPr>
        <p:spPr>
          <a:xfrm>
            <a:off x="202607" y="869802"/>
            <a:ext cx="11815222" cy="84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b="1" dirty="0">
                <a:latin typeface="Courier" pitchFamily="2" charset="0"/>
              </a:rPr>
              <a:t>Step3</a:t>
            </a:r>
            <a:r>
              <a:rPr kumimoji="1" lang="zh-CN" altLang="en-US" dirty="0">
                <a:latin typeface="Courier" pitchFamily="2" charset="0"/>
              </a:rPr>
              <a:t>：根据反向</a:t>
            </a:r>
            <a:r>
              <a:rPr kumimoji="1" lang="en-US" altLang="zh-CN" dirty="0">
                <a:latin typeface="Courier" pitchFamily="2" charset="0"/>
              </a:rPr>
              <a:t>OP</a:t>
            </a:r>
            <a:r>
              <a:rPr kumimoji="1" lang="zh-CN" altLang="en-US" dirty="0">
                <a:latin typeface="Courier" pitchFamily="2" charset="0"/>
              </a:rPr>
              <a:t>结合</a:t>
            </a:r>
            <a:r>
              <a:rPr kumimoji="1" lang="en-US" altLang="zh-CN" dirty="0" err="1">
                <a:latin typeface="Courier" pitchFamily="2" charset="0"/>
              </a:rPr>
              <a:t>no_grad_set</a:t>
            </a:r>
            <a:r>
              <a:rPr kumimoji="1" lang="en-US" altLang="zh-CN" dirty="0">
                <a:latin typeface="Courier" pitchFamily="2" charset="0"/>
              </a:rPr>
              <a:t>,</a:t>
            </a:r>
            <a:r>
              <a:rPr kumimoji="1" lang="zh-CN" altLang="en-US" sz="2000" b="1" dirty="0">
                <a:latin typeface="Courier" pitchFamily="2" charset="0"/>
              </a:rPr>
              <a:t>生成</a:t>
            </a:r>
            <a:r>
              <a:rPr kumimoji="1" lang="en-US" altLang="zh-CN" sz="2000" b="1" dirty="0" err="1">
                <a:latin typeface="Courier" pitchFamily="2" charset="0"/>
              </a:rPr>
              <a:t>Var@grad</a:t>
            </a:r>
            <a:r>
              <a:rPr lang="zh-CN" altLang="zh-CN" sz="2000" b="1" dirty="0"/>
              <a:t> </a:t>
            </a:r>
            <a:r>
              <a:rPr lang="zh-CN" altLang="en-US" sz="2000" b="1" dirty="0"/>
              <a:t>、</a:t>
            </a:r>
            <a:r>
              <a:rPr lang="en-US" altLang="zh-CN" sz="2000" b="1" dirty="0" err="1"/>
              <a:t>Parameter@grad</a:t>
            </a:r>
            <a:r>
              <a:rPr lang="zh-CN" altLang="en-US" sz="2000" b="1" dirty="0"/>
              <a:t> </a:t>
            </a:r>
            <a:r>
              <a:rPr lang="zh-CN" altLang="en-US" dirty="0"/>
              <a:t>。这可能引发</a:t>
            </a:r>
            <a:r>
              <a:rPr lang="en-US" altLang="zh-CN" dirty="0"/>
              <a:t>OP</a:t>
            </a:r>
            <a:r>
              <a:rPr lang="zh-CN" altLang="en-US" dirty="0"/>
              <a:t>的优化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ourier" pitchFamily="2" charset="0"/>
              </a:rPr>
              <a:t>no_grad_set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=</a:t>
            </a:r>
            <a:r>
              <a:rPr kumimoji="1" lang="zh-CN" altLang="en-US" dirty="0">
                <a:latin typeface="Courier" pitchFamily="2" charset="0"/>
              </a:rPr>
              <a:t> 用户提供的 </a:t>
            </a:r>
            <a:r>
              <a:rPr kumimoji="1" lang="en-US" altLang="zh-CN" sz="2000" b="1" dirty="0">
                <a:latin typeface="Courier" pitchFamily="2" charset="0"/>
              </a:rPr>
              <a:t>+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not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trainable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sz="2000" b="1" dirty="0">
                <a:latin typeface="Courier" pitchFamily="2" charset="0"/>
              </a:rPr>
              <a:t>+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dirty="0" err="1">
                <a:latin typeface="Courier" pitchFamily="2" charset="0"/>
              </a:rPr>
              <a:t>stop_gradient</a:t>
            </a:r>
            <a:endParaRPr kumimoji="1" lang="en-US" altLang="zh-CN" dirty="0">
              <a:latin typeface="Courier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7854B6-E446-2544-B81C-CB12A1F51022}"/>
              </a:ext>
            </a:extLst>
          </p:cNvPr>
          <p:cNvSpPr txBox="1"/>
          <p:nvPr/>
        </p:nvSpPr>
        <p:spPr>
          <a:xfrm>
            <a:off x="1557666" y="6123834"/>
            <a:ext cx="709422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OP1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F295B1-85AD-5E46-9930-1B6A912F4A08}"/>
              </a:ext>
            </a:extLst>
          </p:cNvPr>
          <p:cNvSpPr txBox="1"/>
          <p:nvPr/>
        </p:nvSpPr>
        <p:spPr>
          <a:xfrm>
            <a:off x="2167266" y="4865316"/>
            <a:ext cx="709422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OP2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8BF434-7683-E148-BCD1-761EFFAFD8F9}"/>
              </a:ext>
            </a:extLst>
          </p:cNvPr>
          <p:cNvSpPr txBox="1"/>
          <p:nvPr/>
        </p:nvSpPr>
        <p:spPr>
          <a:xfrm>
            <a:off x="3137652" y="4221305"/>
            <a:ext cx="709422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OP3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8BA3BC-80F3-404A-A7EF-BA8918B9D812}"/>
              </a:ext>
            </a:extLst>
          </p:cNvPr>
          <p:cNvSpPr txBox="1"/>
          <p:nvPr/>
        </p:nvSpPr>
        <p:spPr>
          <a:xfrm>
            <a:off x="4139182" y="4649151"/>
            <a:ext cx="709422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OP4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98E9DF-6770-6041-A5CC-2AEC873C3F44}"/>
              </a:ext>
            </a:extLst>
          </p:cNvPr>
          <p:cNvSpPr txBox="1"/>
          <p:nvPr/>
        </p:nvSpPr>
        <p:spPr>
          <a:xfrm>
            <a:off x="5143731" y="5069331"/>
            <a:ext cx="709422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OP5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71F45F-CCE7-3A40-91F2-011A7B84558A}"/>
              </a:ext>
            </a:extLst>
          </p:cNvPr>
          <p:cNvSpPr txBox="1"/>
          <p:nvPr/>
        </p:nvSpPr>
        <p:spPr>
          <a:xfrm>
            <a:off x="4920365" y="2897311"/>
            <a:ext cx="1425020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OP5_grad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C12D61-1559-0247-9098-A925E53F37CF}"/>
              </a:ext>
            </a:extLst>
          </p:cNvPr>
          <p:cNvSpPr txBox="1"/>
          <p:nvPr/>
        </p:nvSpPr>
        <p:spPr>
          <a:xfrm>
            <a:off x="5853153" y="3866442"/>
            <a:ext cx="1425020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OP4_grad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5F0F7E-DFA4-564C-B940-59F035A61E18}"/>
              </a:ext>
            </a:extLst>
          </p:cNvPr>
          <p:cNvSpPr txBox="1"/>
          <p:nvPr/>
        </p:nvSpPr>
        <p:spPr>
          <a:xfrm>
            <a:off x="6843463" y="2485816"/>
            <a:ext cx="1425020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OP3_grad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19DDBC-5C2D-2349-97E3-1C0680E3027E}"/>
              </a:ext>
            </a:extLst>
          </p:cNvPr>
          <p:cNvSpPr txBox="1"/>
          <p:nvPr/>
        </p:nvSpPr>
        <p:spPr>
          <a:xfrm>
            <a:off x="7761049" y="4076532"/>
            <a:ext cx="1425020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OP2_grad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B16DF6-B550-FF43-B41D-41B0959A7B30}"/>
              </a:ext>
            </a:extLst>
          </p:cNvPr>
          <p:cNvSpPr txBox="1"/>
          <p:nvPr/>
        </p:nvSpPr>
        <p:spPr>
          <a:xfrm>
            <a:off x="8852655" y="6123834"/>
            <a:ext cx="1425020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Courier" pitchFamily="2" charset="0"/>
              </a:rPr>
              <a:t>OP1_grad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EEC765-63BB-9049-A25E-CCE761B4324B}"/>
              </a:ext>
            </a:extLst>
          </p:cNvPr>
          <p:cNvSpPr txBox="1"/>
          <p:nvPr/>
        </p:nvSpPr>
        <p:spPr>
          <a:xfrm>
            <a:off x="5632875" y="5247068"/>
            <a:ext cx="1213275" cy="42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en-US" altLang="zh-CN" dirty="0" err="1">
                <a:solidFill>
                  <a:srgbClr val="FF0000"/>
                </a:solidFill>
                <a:latin typeface="Courier" pitchFamily="2" charset="0"/>
              </a:rPr>
              <a:t>lossvar</a:t>
            </a:r>
            <a:endParaRPr kumimoji="1" lang="zh-CN" altLang="en-US" dirty="0">
              <a:solidFill>
                <a:srgbClr val="FF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60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反向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56735-A84F-E24F-BC76-A34CB0E8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30" y="1752898"/>
            <a:ext cx="10170235" cy="506744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C7F68A-A9AD-674C-8FF8-B4DAA62C3403}"/>
              </a:ext>
            </a:extLst>
          </p:cNvPr>
          <p:cNvSpPr txBox="1"/>
          <p:nvPr/>
        </p:nvSpPr>
        <p:spPr>
          <a:xfrm>
            <a:off x="15068939" y="-401216"/>
            <a:ext cx="184731" cy="420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endParaRPr kumimoji="1" lang="zh-CN" altLang="en-US" dirty="0">
              <a:latin typeface="Courier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E15D09-1F41-F646-81F8-91DFD8081234}"/>
              </a:ext>
            </a:extLst>
          </p:cNvPr>
          <p:cNvSpPr/>
          <p:nvPr/>
        </p:nvSpPr>
        <p:spPr>
          <a:xfrm>
            <a:off x="5632875" y="172490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/>
              <a:t>反向</a:t>
            </a:r>
            <a:endParaRPr lang="zh-CN" altLang="en-US" sz="4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358904-3907-FB4E-B416-792CC56016DE}"/>
              </a:ext>
            </a:extLst>
          </p:cNvPr>
          <p:cNvSpPr/>
          <p:nvPr/>
        </p:nvSpPr>
        <p:spPr>
          <a:xfrm>
            <a:off x="2388932" y="172490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/>
              <a:t>前向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A60295-9379-EA48-B301-BD13A1D2A35D}"/>
              </a:ext>
            </a:extLst>
          </p:cNvPr>
          <p:cNvSpPr txBox="1"/>
          <p:nvPr/>
        </p:nvSpPr>
        <p:spPr>
          <a:xfrm>
            <a:off x="202607" y="869802"/>
            <a:ext cx="11815222" cy="45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b="1" dirty="0">
                <a:latin typeface="Courier" pitchFamily="2" charset="0"/>
              </a:rPr>
              <a:t>Step4</a:t>
            </a:r>
            <a:r>
              <a:rPr kumimoji="1" lang="zh-CN" altLang="en-US" dirty="0">
                <a:latin typeface="Courier" pitchFamily="2" charset="0"/>
              </a:rPr>
              <a:t>：根据</a:t>
            </a:r>
            <a:r>
              <a:rPr kumimoji="1" lang="en-US" altLang="zh-CN" dirty="0">
                <a:latin typeface="Courier" pitchFamily="2" charset="0"/>
              </a:rPr>
              <a:t>Parameter</a:t>
            </a:r>
            <a:r>
              <a:rPr kumimoji="1" lang="zh-CN" altLang="en-US" dirty="0">
                <a:latin typeface="Courier" pitchFamily="2" charset="0"/>
              </a:rPr>
              <a:t>和</a:t>
            </a:r>
            <a:r>
              <a:rPr kumimoji="1" lang="en-US" altLang="zh-CN" dirty="0" err="1">
                <a:latin typeface="Courier" pitchFamily="2" charset="0"/>
              </a:rPr>
              <a:t>Parameter@grad</a:t>
            </a:r>
            <a:r>
              <a:rPr kumimoji="1" lang="zh-CN" altLang="en-US" dirty="0">
                <a:latin typeface="Courier" pitchFamily="2" charset="0"/>
              </a:rPr>
              <a:t>，调用用户选择的优化器，如</a:t>
            </a:r>
            <a:r>
              <a:rPr kumimoji="1" lang="en-US" altLang="zh-CN" dirty="0">
                <a:latin typeface="Courier" pitchFamily="2" charset="0"/>
              </a:rPr>
              <a:t>SGD</a:t>
            </a:r>
            <a:r>
              <a:rPr kumimoji="1" lang="zh-CN" altLang="en-US" dirty="0">
                <a:latin typeface="Courier" pitchFamily="2" charset="0"/>
              </a:rPr>
              <a:t>，创建</a:t>
            </a:r>
            <a:r>
              <a:rPr kumimoji="1" lang="en-US" altLang="zh-CN" sz="2000" b="1" dirty="0" err="1">
                <a:latin typeface="Courier" pitchFamily="2" charset="0"/>
              </a:rPr>
              <a:t>optimizerOp</a:t>
            </a:r>
            <a:endParaRPr kumimoji="1" lang="en-US" altLang="zh-CN" b="1" dirty="0">
              <a:latin typeface="Courier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3988D8-820C-3042-ACC7-564F6486C149}"/>
              </a:ext>
            </a:extLst>
          </p:cNvPr>
          <p:cNvSpPr/>
          <p:nvPr/>
        </p:nvSpPr>
        <p:spPr>
          <a:xfrm>
            <a:off x="8757048" y="2156427"/>
            <a:ext cx="2458348" cy="32739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5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反向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C7F68A-A9AD-674C-8FF8-B4DAA62C3403}"/>
              </a:ext>
            </a:extLst>
          </p:cNvPr>
          <p:cNvSpPr txBox="1"/>
          <p:nvPr/>
        </p:nvSpPr>
        <p:spPr>
          <a:xfrm>
            <a:off x="15068939" y="-401216"/>
            <a:ext cx="184731" cy="420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endParaRPr kumimoji="1" lang="zh-CN" altLang="en-US" dirty="0">
              <a:latin typeface="Courier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8390EF-5A99-1648-B3C7-2175A5563493}"/>
              </a:ext>
            </a:extLst>
          </p:cNvPr>
          <p:cNvSpPr txBox="1"/>
          <p:nvPr/>
        </p:nvSpPr>
        <p:spPr>
          <a:xfrm>
            <a:off x="1069935" y="2657352"/>
            <a:ext cx="10294618" cy="1138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kumimoji="1" lang="zh-CN" altLang="en-US" sz="2800" b="1" dirty="0">
                <a:latin typeface="Courier" pitchFamily="2" charset="0"/>
              </a:rPr>
              <a:t>疑问：假如可以，在前向之后先</a:t>
            </a:r>
            <a:r>
              <a:rPr kumimoji="1" lang="en-US" altLang="zh-CN" sz="2800" b="1" dirty="0">
                <a:latin typeface="Courier" pitchFamily="2" charset="0"/>
              </a:rPr>
              <a:t>Fuse</a:t>
            </a:r>
            <a:r>
              <a:rPr kumimoji="1" lang="zh-CN" altLang="en-US" sz="2800" b="1" dirty="0">
                <a:latin typeface="Courier" pitchFamily="2" charset="0"/>
              </a:rPr>
              <a:t>（</a:t>
            </a:r>
            <a:r>
              <a:rPr kumimoji="1" lang="en-US" altLang="zh-CN" sz="2800" b="1" dirty="0">
                <a:latin typeface="Courier" pitchFamily="2" charset="0"/>
              </a:rPr>
              <a:t>Pass</a:t>
            </a:r>
            <a:r>
              <a:rPr kumimoji="1" lang="zh-CN" altLang="en-US" sz="2800" b="1" dirty="0">
                <a:latin typeface="Courier" pitchFamily="2" charset="0"/>
              </a:rPr>
              <a:t>），再生成反向会不会好一些？</a:t>
            </a:r>
            <a:endParaRPr kumimoji="1" lang="zh-CN" alt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9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7245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en-US" altLang="zh-CN" sz="2800" b="1" dirty="0" err="1"/>
              <a:t>FeedOP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 err="1"/>
              <a:t>FetchOP</a:t>
            </a:r>
            <a:r>
              <a:rPr kumimoji="1" lang="zh-CN" altLang="en-US" sz="2800" b="1" dirty="0"/>
              <a:t>的添加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553" y="6333924"/>
            <a:ext cx="495300" cy="365125"/>
          </a:xfrm>
        </p:spPr>
        <p:txBody>
          <a:bodyPr/>
          <a:lstStyle/>
          <a:p>
            <a:fld id="{11CC9FD4-7953-474F-BDDD-03B89B9227C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69E2FE5-7403-6F4B-93E9-66746F333FA1}"/>
              </a:ext>
            </a:extLst>
          </p:cNvPr>
          <p:cNvGrpSpPr/>
          <p:nvPr/>
        </p:nvGrpSpPr>
        <p:grpSpPr>
          <a:xfrm>
            <a:off x="2320244" y="2346971"/>
            <a:ext cx="465213" cy="432468"/>
            <a:chOff x="7840027" y="1959253"/>
            <a:chExt cx="605481" cy="56286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3830F77-4A27-A442-BD77-AE388252A042}"/>
                </a:ext>
              </a:extLst>
            </p:cNvPr>
            <p:cNvSpPr/>
            <p:nvPr/>
          </p:nvSpPr>
          <p:spPr>
            <a:xfrm>
              <a:off x="7867850" y="1959253"/>
              <a:ext cx="562862" cy="562862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348F07C-2D18-3749-A346-95175E01FE73}"/>
                </a:ext>
              </a:extLst>
            </p:cNvPr>
            <p:cNvSpPr txBox="1"/>
            <p:nvPr/>
          </p:nvSpPr>
          <p:spPr>
            <a:xfrm>
              <a:off x="7840027" y="2006964"/>
              <a:ext cx="605481" cy="4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X</a:t>
              </a:r>
              <a:endParaRPr kumimoji="1" lang="zh-CN" altLang="en-US" sz="14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E336EDA-2D6D-1643-93FB-CC7D54FD4312}"/>
              </a:ext>
            </a:extLst>
          </p:cNvPr>
          <p:cNvGrpSpPr/>
          <p:nvPr/>
        </p:nvGrpSpPr>
        <p:grpSpPr>
          <a:xfrm>
            <a:off x="146502" y="2235907"/>
            <a:ext cx="1106922" cy="432468"/>
            <a:chOff x="7867850" y="1959253"/>
            <a:chExt cx="1440673" cy="56286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E25323D-C8B4-0246-8FC7-EC9FD182B581}"/>
                </a:ext>
              </a:extLst>
            </p:cNvPr>
            <p:cNvSpPr/>
            <p:nvPr/>
          </p:nvSpPr>
          <p:spPr>
            <a:xfrm>
              <a:off x="7867850" y="1959253"/>
              <a:ext cx="1440673" cy="562862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96DDE42-AB1A-2B44-A902-91E353A0547B}"/>
                </a:ext>
              </a:extLst>
            </p:cNvPr>
            <p:cNvSpPr txBox="1"/>
            <p:nvPr/>
          </p:nvSpPr>
          <p:spPr>
            <a:xfrm>
              <a:off x="7977433" y="2005369"/>
              <a:ext cx="1248032" cy="4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fc_0.w_0</a:t>
              </a:r>
              <a:endParaRPr kumimoji="1" lang="zh-CN" altLang="en-US" sz="1400" b="1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1615E6A-99D5-2F4F-99CD-A972BAC04296}"/>
              </a:ext>
            </a:extLst>
          </p:cNvPr>
          <p:cNvGrpSpPr/>
          <p:nvPr/>
        </p:nvGrpSpPr>
        <p:grpSpPr>
          <a:xfrm>
            <a:off x="1443768" y="2863606"/>
            <a:ext cx="569649" cy="432468"/>
            <a:chOff x="7867849" y="1959253"/>
            <a:chExt cx="741405" cy="56286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CDD5686-75F3-BC43-9871-581E061E7002}"/>
                </a:ext>
              </a:extLst>
            </p:cNvPr>
            <p:cNvSpPr/>
            <p:nvPr/>
          </p:nvSpPr>
          <p:spPr>
            <a:xfrm>
              <a:off x="7867849" y="1959253"/>
              <a:ext cx="741405" cy="56286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6A6CF64-1FB9-8B4F-AC20-A7B518B0C8DE}"/>
                </a:ext>
              </a:extLst>
            </p:cNvPr>
            <p:cNvSpPr txBox="1"/>
            <p:nvPr/>
          </p:nvSpPr>
          <p:spPr>
            <a:xfrm>
              <a:off x="7883005" y="2004207"/>
              <a:ext cx="726008" cy="4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</a:t>
              </a:r>
              <a:endParaRPr kumimoji="1" lang="zh-CN" altLang="en-US" sz="1400" b="1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15B5486-8AA7-DC4B-8A5B-B028F4F059C7}"/>
              </a:ext>
            </a:extLst>
          </p:cNvPr>
          <p:cNvGrpSpPr/>
          <p:nvPr/>
        </p:nvGrpSpPr>
        <p:grpSpPr>
          <a:xfrm>
            <a:off x="1253424" y="2156975"/>
            <a:ext cx="1106922" cy="432468"/>
            <a:chOff x="7867850" y="1959253"/>
            <a:chExt cx="1440673" cy="562862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DA48106-D07A-EB4B-BC06-D9ABFF172BF0}"/>
                </a:ext>
              </a:extLst>
            </p:cNvPr>
            <p:cNvSpPr/>
            <p:nvPr/>
          </p:nvSpPr>
          <p:spPr>
            <a:xfrm>
              <a:off x="7867850" y="1959253"/>
              <a:ext cx="1440673" cy="562862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9451A41-75BA-DA4F-878E-1EC00726A8C4}"/>
                </a:ext>
              </a:extLst>
            </p:cNvPr>
            <p:cNvSpPr txBox="1"/>
            <p:nvPr/>
          </p:nvSpPr>
          <p:spPr>
            <a:xfrm>
              <a:off x="7964170" y="2021663"/>
              <a:ext cx="1248032" cy="4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fc_0.b_0</a:t>
              </a:r>
              <a:endParaRPr kumimoji="1" lang="zh-CN" altLang="en-US" sz="14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7E7591-2AC0-5C4F-ADD1-B139272BBCD6}"/>
              </a:ext>
            </a:extLst>
          </p:cNvPr>
          <p:cNvGrpSpPr/>
          <p:nvPr/>
        </p:nvGrpSpPr>
        <p:grpSpPr>
          <a:xfrm>
            <a:off x="1143230" y="3575974"/>
            <a:ext cx="1200231" cy="432468"/>
            <a:chOff x="7822047" y="1959253"/>
            <a:chExt cx="1562116" cy="56286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B3BDB80-6C83-024F-8CA1-48B66C569033}"/>
                </a:ext>
              </a:extLst>
            </p:cNvPr>
            <p:cNvSpPr/>
            <p:nvPr/>
          </p:nvSpPr>
          <p:spPr>
            <a:xfrm>
              <a:off x="7867850" y="1959253"/>
              <a:ext cx="1440673" cy="562862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9EAEAF5-2F26-D84F-A7EC-82E3D8DF681C}"/>
                </a:ext>
              </a:extLst>
            </p:cNvPr>
            <p:cNvSpPr txBox="1"/>
            <p:nvPr/>
          </p:nvSpPr>
          <p:spPr>
            <a:xfrm>
              <a:off x="7822047" y="2022116"/>
              <a:ext cx="1562116" cy="4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fc_0.tmp_1</a:t>
              </a:r>
              <a:endParaRPr kumimoji="1" lang="zh-CN" altLang="en-US" sz="1400" b="1" dirty="0"/>
            </a:p>
          </p:txBody>
        </p:sp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57A61D2-7F38-3E47-9A59-B82BFF073325}"/>
              </a:ext>
            </a:extLst>
          </p:cNvPr>
          <p:cNvCxnSpPr/>
          <p:nvPr/>
        </p:nvCxnSpPr>
        <p:spPr>
          <a:xfrm>
            <a:off x="951306" y="2669232"/>
            <a:ext cx="478166" cy="350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EF11CDA-A3C0-0647-9D63-743F056ED2DA}"/>
              </a:ext>
            </a:extLst>
          </p:cNvPr>
          <p:cNvCxnSpPr/>
          <p:nvPr/>
        </p:nvCxnSpPr>
        <p:spPr>
          <a:xfrm rot="6200509">
            <a:off x="2037109" y="2712675"/>
            <a:ext cx="359324" cy="3331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0AAE9A2-2066-5440-A081-6ADB79EB5568}"/>
              </a:ext>
            </a:extLst>
          </p:cNvPr>
          <p:cNvCxnSpPr/>
          <p:nvPr/>
        </p:nvCxnSpPr>
        <p:spPr>
          <a:xfrm rot="14400000">
            <a:off x="1585425" y="3383713"/>
            <a:ext cx="236777" cy="13329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C68E908-B0BA-6242-B344-A38E587E8928}"/>
              </a:ext>
            </a:extLst>
          </p:cNvPr>
          <p:cNvCxnSpPr/>
          <p:nvPr/>
        </p:nvCxnSpPr>
        <p:spPr>
          <a:xfrm rot="14400000">
            <a:off x="1585423" y="2686409"/>
            <a:ext cx="236777" cy="13329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F5C0CC-C36F-D348-84DC-D76F5EE7DFEF}"/>
              </a:ext>
            </a:extLst>
          </p:cNvPr>
          <p:cNvGrpSpPr/>
          <p:nvPr/>
        </p:nvGrpSpPr>
        <p:grpSpPr>
          <a:xfrm>
            <a:off x="2613104" y="4238317"/>
            <a:ext cx="681080" cy="432468"/>
            <a:chOff x="7823501" y="1959253"/>
            <a:chExt cx="886434" cy="56286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EA0B6CB-98D3-DA4D-BBB1-B94DE832F1E4}"/>
                </a:ext>
              </a:extLst>
            </p:cNvPr>
            <p:cNvSpPr/>
            <p:nvPr/>
          </p:nvSpPr>
          <p:spPr>
            <a:xfrm>
              <a:off x="7867849" y="1959253"/>
              <a:ext cx="741405" cy="56286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6BF5B4A-1190-CE49-9DD4-9B2DF125551B}"/>
                </a:ext>
              </a:extLst>
            </p:cNvPr>
            <p:cNvSpPr txBox="1"/>
            <p:nvPr/>
          </p:nvSpPr>
          <p:spPr>
            <a:xfrm>
              <a:off x="7823501" y="2019083"/>
              <a:ext cx="886434" cy="4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mean</a:t>
              </a:r>
              <a:endParaRPr kumimoji="1" lang="zh-CN" altLang="en-US" sz="14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44A027-A4B3-6545-A79F-2A11A5B43F0A}"/>
              </a:ext>
            </a:extLst>
          </p:cNvPr>
          <p:cNvGrpSpPr/>
          <p:nvPr/>
        </p:nvGrpSpPr>
        <p:grpSpPr>
          <a:xfrm>
            <a:off x="3738359" y="3499584"/>
            <a:ext cx="465213" cy="432468"/>
            <a:chOff x="7840027" y="1959253"/>
            <a:chExt cx="605481" cy="56286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07DDDA1-E53D-E941-A54F-3177DD5880F4}"/>
                </a:ext>
              </a:extLst>
            </p:cNvPr>
            <p:cNvSpPr/>
            <p:nvPr/>
          </p:nvSpPr>
          <p:spPr>
            <a:xfrm>
              <a:off x="7867850" y="1959253"/>
              <a:ext cx="562862" cy="562862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5950F01-5695-D54A-9C88-028DC97F3CEB}"/>
                </a:ext>
              </a:extLst>
            </p:cNvPr>
            <p:cNvSpPr txBox="1"/>
            <p:nvPr/>
          </p:nvSpPr>
          <p:spPr>
            <a:xfrm>
              <a:off x="7840027" y="2006964"/>
              <a:ext cx="605481" cy="4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Y</a:t>
              </a:r>
              <a:endParaRPr kumimoji="1" lang="zh-CN" altLang="en-US" sz="1400" b="1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DCB766C-0457-D443-8E2F-E08167B5BB33}"/>
              </a:ext>
            </a:extLst>
          </p:cNvPr>
          <p:cNvGrpSpPr/>
          <p:nvPr/>
        </p:nvGrpSpPr>
        <p:grpSpPr>
          <a:xfrm>
            <a:off x="2699397" y="4883621"/>
            <a:ext cx="517247" cy="432468"/>
            <a:chOff x="7840027" y="1959253"/>
            <a:chExt cx="673204" cy="56286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C69B2F7-A553-9E43-A7E4-830C585929ED}"/>
                </a:ext>
              </a:extLst>
            </p:cNvPr>
            <p:cNvSpPr/>
            <p:nvPr/>
          </p:nvSpPr>
          <p:spPr>
            <a:xfrm>
              <a:off x="7867850" y="1959253"/>
              <a:ext cx="562862" cy="562862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4AE4F99-A9C7-D443-B24B-6CBE1633ECF1}"/>
                </a:ext>
              </a:extLst>
            </p:cNvPr>
            <p:cNvSpPr txBox="1"/>
            <p:nvPr/>
          </p:nvSpPr>
          <p:spPr>
            <a:xfrm>
              <a:off x="7840027" y="2006964"/>
              <a:ext cx="673204" cy="4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loss</a:t>
              </a:r>
              <a:endParaRPr kumimoji="1" lang="zh-CN" altLang="en-US" sz="1400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235C8F0-7B38-7645-A04E-826756A7CDA7}"/>
              </a:ext>
            </a:extLst>
          </p:cNvPr>
          <p:cNvGrpSpPr/>
          <p:nvPr/>
        </p:nvGrpSpPr>
        <p:grpSpPr>
          <a:xfrm>
            <a:off x="1429472" y="5426413"/>
            <a:ext cx="960903" cy="432468"/>
            <a:chOff x="7867849" y="1959253"/>
            <a:chExt cx="741405" cy="56286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1929288-C005-3E42-BD29-C7E15221CC5F}"/>
                </a:ext>
              </a:extLst>
            </p:cNvPr>
            <p:cNvSpPr/>
            <p:nvPr/>
          </p:nvSpPr>
          <p:spPr>
            <a:xfrm>
              <a:off x="7867849" y="1959253"/>
              <a:ext cx="741405" cy="56286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4A7B2AA-A734-7E4C-B608-3954DEB01574}"/>
                </a:ext>
              </a:extLst>
            </p:cNvPr>
            <p:cNvSpPr txBox="1"/>
            <p:nvPr/>
          </p:nvSpPr>
          <p:spPr>
            <a:xfrm>
              <a:off x="7883005" y="2064929"/>
              <a:ext cx="726008" cy="4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 err="1"/>
                <a:t>xx_grad</a:t>
              </a:r>
              <a:endParaRPr kumimoji="1" lang="zh-CN" altLang="en-US" sz="1400" b="1" dirty="0"/>
            </a:p>
          </p:txBody>
        </p:sp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8C292504-C441-324C-A964-2C46DB0D3717}"/>
              </a:ext>
            </a:extLst>
          </p:cNvPr>
          <p:cNvCxnSpPr>
            <a:cxnSpLocks/>
            <a:stCxn id="15" idx="4"/>
            <a:endCxn id="26" idx="1"/>
          </p:cNvCxnSpPr>
          <p:nvPr/>
        </p:nvCxnSpPr>
        <p:spPr>
          <a:xfrm>
            <a:off x="1731883" y="4008442"/>
            <a:ext cx="998720" cy="293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AAADB6C-4C17-0C4E-8A19-B1F5E18F5E64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3153241" y="3868719"/>
            <a:ext cx="669828" cy="448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78FCA14F-6B7D-9246-98F1-B433CD0E926B}"/>
              </a:ext>
            </a:extLst>
          </p:cNvPr>
          <p:cNvCxnSpPr>
            <a:cxnSpLocks/>
            <a:stCxn id="26" idx="4"/>
            <a:endCxn id="32" idx="0"/>
          </p:cNvCxnSpPr>
          <p:nvPr/>
        </p:nvCxnSpPr>
        <p:spPr>
          <a:xfrm>
            <a:off x="2932005" y="4670785"/>
            <a:ext cx="5003" cy="212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3872E064-0B28-5248-B9F0-520FBB5C5F16}"/>
              </a:ext>
            </a:extLst>
          </p:cNvPr>
          <p:cNvCxnSpPr>
            <a:cxnSpLocks/>
            <a:stCxn id="33" idx="1"/>
            <a:endCxn id="35" idx="0"/>
          </p:cNvCxnSpPr>
          <p:nvPr/>
        </p:nvCxnSpPr>
        <p:spPr>
          <a:xfrm flipH="1">
            <a:off x="1909924" y="5074168"/>
            <a:ext cx="789473" cy="3522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B19F432-08EF-0F43-B0B5-E80EB2F444EA}"/>
              </a:ext>
            </a:extLst>
          </p:cNvPr>
          <p:cNvSpPr/>
          <p:nvPr/>
        </p:nvSpPr>
        <p:spPr>
          <a:xfrm>
            <a:off x="1694238" y="614953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latin typeface="Songti SC" panose="02010600040101010101" pitchFamily="2" charset="-122"/>
                <a:cs typeface="宋体" panose="02010600030101010101" pitchFamily="2" charset="-122"/>
              </a:rPr>
              <a:t>… </a:t>
            </a:r>
            <a:endParaRPr lang="zh-CN" altLang="en-US" dirty="0"/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8E08CBA-B345-1C4D-9B76-609EA98D3075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1909923" y="5858881"/>
            <a:ext cx="1" cy="3522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E2E2E1C-270C-7C4C-86C4-6DB3C19111BF}"/>
              </a:ext>
            </a:extLst>
          </p:cNvPr>
          <p:cNvGrpSpPr/>
          <p:nvPr/>
        </p:nvGrpSpPr>
        <p:grpSpPr>
          <a:xfrm>
            <a:off x="3785741" y="1254169"/>
            <a:ext cx="544591" cy="432468"/>
            <a:chOff x="7791451" y="1959253"/>
            <a:chExt cx="708793" cy="562862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67B8CD93-D26F-1E43-A6C1-DC61F4FC64F7}"/>
                </a:ext>
              </a:extLst>
            </p:cNvPr>
            <p:cNvSpPr/>
            <p:nvPr/>
          </p:nvSpPr>
          <p:spPr>
            <a:xfrm>
              <a:off x="7867850" y="1959253"/>
              <a:ext cx="562862" cy="562862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9075CDD-CA6C-4D49-80DB-1207BA6923E0}"/>
                </a:ext>
              </a:extLst>
            </p:cNvPr>
            <p:cNvSpPr txBox="1"/>
            <p:nvPr/>
          </p:nvSpPr>
          <p:spPr>
            <a:xfrm>
              <a:off x="7791451" y="2031253"/>
              <a:ext cx="708793" cy="4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feed</a:t>
              </a:r>
              <a:endParaRPr kumimoji="1" lang="zh-CN" altLang="en-US" sz="1400" b="1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ABE2B96-4A51-704A-A69C-618B57B611B4}"/>
              </a:ext>
            </a:extLst>
          </p:cNvPr>
          <p:cNvGrpSpPr/>
          <p:nvPr/>
        </p:nvGrpSpPr>
        <p:grpSpPr>
          <a:xfrm>
            <a:off x="2745724" y="1819717"/>
            <a:ext cx="1192725" cy="432468"/>
            <a:chOff x="7685463" y="1959253"/>
            <a:chExt cx="1138533" cy="562862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A95B909-298E-AA4E-AE7D-DD5A835B23DB}"/>
                </a:ext>
              </a:extLst>
            </p:cNvPr>
            <p:cNvSpPr/>
            <p:nvPr/>
          </p:nvSpPr>
          <p:spPr>
            <a:xfrm>
              <a:off x="7867849" y="1959253"/>
              <a:ext cx="741405" cy="56286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029C79B1-34ED-C64D-8300-5D7CE2F3AC4E}"/>
                </a:ext>
              </a:extLst>
            </p:cNvPr>
            <p:cNvSpPr txBox="1"/>
            <p:nvPr/>
          </p:nvSpPr>
          <p:spPr>
            <a:xfrm>
              <a:off x="7685463" y="2028496"/>
              <a:ext cx="1138533" cy="4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feedop1</a:t>
              </a:r>
              <a:endParaRPr kumimoji="1" lang="zh-CN" altLang="en-US" sz="1400" b="1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C9FF8EE-DF0B-2940-A4C9-F0337AB2BE48}"/>
              </a:ext>
            </a:extLst>
          </p:cNvPr>
          <p:cNvGrpSpPr/>
          <p:nvPr/>
        </p:nvGrpSpPr>
        <p:grpSpPr>
          <a:xfrm>
            <a:off x="3461673" y="2681717"/>
            <a:ext cx="1192725" cy="432468"/>
            <a:chOff x="7685463" y="1959253"/>
            <a:chExt cx="1138533" cy="562862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98BDC6DB-BD95-3C4C-B291-445A200C2846}"/>
                </a:ext>
              </a:extLst>
            </p:cNvPr>
            <p:cNvSpPr/>
            <p:nvPr/>
          </p:nvSpPr>
          <p:spPr>
            <a:xfrm>
              <a:off x="7867849" y="1959253"/>
              <a:ext cx="741405" cy="56286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D8A2D7B-F4FF-784C-BF46-C68033341265}"/>
                </a:ext>
              </a:extLst>
            </p:cNvPr>
            <p:cNvSpPr txBox="1"/>
            <p:nvPr/>
          </p:nvSpPr>
          <p:spPr>
            <a:xfrm>
              <a:off x="7685463" y="2028496"/>
              <a:ext cx="1138533" cy="4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feedop2</a:t>
              </a:r>
              <a:endParaRPr kumimoji="1" lang="zh-CN" altLang="en-US" sz="1400" b="1" dirty="0"/>
            </a:p>
          </p:txBody>
        </p:sp>
      </p:grp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9CD82E2F-1140-0B4D-9DE7-79C5BBBC6B48}"/>
              </a:ext>
            </a:extLst>
          </p:cNvPr>
          <p:cNvCxnSpPr>
            <a:cxnSpLocks/>
            <a:stCxn id="56" idx="3"/>
            <a:endCxn id="59" idx="7"/>
          </p:cNvCxnSpPr>
          <p:nvPr/>
        </p:nvCxnSpPr>
        <p:spPr>
          <a:xfrm flipH="1">
            <a:off x="3599741" y="1623304"/>
            <a:ext cx="308033" cy="2597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9A79966-3879-2541-87A8-844EC94F2FA1}"/>
              </a:ext>
            </a:extLst>
          </p:cNvPr>
          <p:cNvCxnSpPr>
            <a:cxnSpLocks/>
            <a:stCxn id="59" idx="3"/>
          </p:cNvCxnSpPr>
          <p:nvPr/>
        </p:nvCxnSpPr>
        <p:spPr>
          <a:xfrm flipH="1">
            <a:off x="2699397" y="2188852"/>
            <a:ext cx="351138" cy="2363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74300EDC-7A8D-2C48-8BC8-C0089741DCCC}"/>
              </a:ext>
            </a:extLst>
          </p:cNvPr>
          <p:cNvCxnSpPr>
            <a:cxnSpLocks/>
            <a:stCxn id="56" idx="4"/>
            <a:endCxn id="62" idx="0"/>
          </p:cNvCxnSpPr>
          <p:nvPr/>
        </p:nvCxnSpPr>
        <p:spPr>
          <a:xfrm flipH="1">
            <a:off x="4041087" y="1686637"/>
            <a:ext cx="19588" cy="995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10CDCDF1-C531-3A43-866A-C0A02630C365}"/>
              </a:ext>
            </a:extLst>
          </p:cNvPr>
          <p:cNvCxnSpPr>
            <a:cxnSpLocks/>
            <a:stCxn id="62" idx="4"/>
            <a:endCxn id="30" idx="0"/>
          </p:cNvCxnSpPr>
          <p:nvPr/>
        </p:nvCxnSpPr>
        <p:spPr>
          <a:xfrm flipH="1">
            <a:off x="3970966" y="3114185"/>
            <a:ext cx="70121" cy="422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D17CEAB-ACA8-6240-A3A4-9B02B29D0271}"/>
              </a:ext>
            </a:extLst>
          </p:cNvPr>
          <p:cNvGrpSpPr/>
          <p:nvPr/>
        </p:nvGrpSpPr>
        <p:grpSpPr>
          <a:xfrm>
            <a:off x="3776412" y="6317482"/>
            <a:ext cx="606365" cy="432468"/>
            <a:chOff x="7775786" y="1959253"/>
            <a:chExt cx="789193" cy="56286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F9B325D-AAE1-D049-BEFF-7E8F771E5443}"/>
                </a:ext>
              </a:extLst>
            </p:cNvPr>
            <p:cNvSpPr/>
            <p:nvPr/>
          </p:nvSpPr>
          <p:spPr>
            <a:xfrm>
              <a:off x="7867850" y="1959253"/>
              <a:ext cx="562862" cy="562862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C964845-8CAD-C447-8D85-2799C8DE8049}"/>
                </a:ext>
              </a:extLst>
            </p:cNvPr>
            <p:cNvSpPr txBox="1"/>
            <p:nvPr/>
          </p:nvSpPr>
          <p:spPr>
            <a:xfrm>
              <a:off x="7775786" y="2034754"/>
              <a:ext cx="789193" cy="400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fetch</a:t>
              </a:r>
              <a:endParaRPr kumimoji="1" lang="zh-CN" altLang="en-US" sz="1400" b="1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BA8CC22-4032-424B-9A96-48487B3876F1}"/>
              </a:ext>
            </a:extLst>
          </p:cNvPr>
          <p:cNvGrpSpPr/>
          <p:nvPr/>
        </p:nvGrpSpPr>
        <p:grpSpPr>
          <a:xfrm>
            <a:off x="3329216" y="5432874"/>
            <a:ext cx="1192725" cy="432468"/>
            <a:chOff x="7685463" y="1959253"/>
            <a:chExt cx="1138533" cy="562862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BBCF7330-BBE2-8140-8362-58C8911B0F3D}"/>
                </a:ext>
              </a:extLst>
            </p:cNvPr>
            <p:cNvSpPr/>
            <p:nvPr/>
          </p:nvSpPr>
          <p:spPr>
            <a:xfrm>
              <a:off x="7867849" y="1959253"/>
              <a:ext cx="741405" cy="56286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8977E339-9A96-0E44-90A6-E3AB82EBA943}"/>
                </a:ext>
              </a:extLst>
            </p:cNvPr>
            <p:cNvSpPr txBox="1"/>
            <p:nvPr/>
          </p:nvSpPr>
          <p:spPr>
            <a:xfrm>
              <a:off x="7685463" y="2028496"/>
              <a:ext cx="1138533" cy="4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 err="1"/>
                <a:t>fetchop</a:t>
              </a:r>
              <a:endParaRPr kumimoji="1" lang="zh-CN" altLang="en-US" sz="1400" b="1" dirty="0"/>
            </a:p>
          </p:txBody>
        </p:sp>
      </p:grp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5251B9FE-0FC0-CC45-B268-9D2DF97B27A5}"/>
              </a:ext>
            </a:extLst>
          </p:cNvPr>
          <p:cNvCxnSpPr>
            <a:cxnSpLocks/>
            <a:stCxn id="32" idx="5"/>
            <a:endCxn id="82" idx="1"/>
          </p:cNvCxnSpPr>
          <p:nvPr/>
        </p:nvCxnSpPr>
        <p:spPr>
          <a:xfrm>
            <a:off x="3089908" y="5252756"/>
            <a:ext cx="544119" cy="243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241B9E86-AAF3-914E-AC17-97D3654FB3FD}"/>
              </a:ext>
            </a:extLst>
          </p:cNvPr>
          <p:cNvCxnSpPr>
            <a:cxnSpLocks/>
            <a:stCxn id="82" idx="4"/>
            <a:endCxn id="79" idx="0"/>
          </p:cNvCxnSpPr>
          <p:nvPr/>
        </p:nvCxnSpPr>
        <p:spPr>
          <a:xfrm>
            <a:off x="3908630" y="5865342"/>
            <a:ext cx="154752" cy="4521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66E71AB4-73AC-B94A-B774-FC72CFEDFD22}"/>
              </a:ext>
            </a:extLst>
          </p:cNvPr>
          <p:cNvSpPr/>
          <p:nvPr/>
        </p:nvSpPr>
        <p:spPr>
          <a:xfrm>
            <a:off x="4654398" y="1045029"/>
            <a:ext cx="796221" cy="1135667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Col1</a:t>
            </a:r>
          </a:p>
          <a:p>
            <a:pPr algn="ctr"/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26894787-A6F3-A648-933B-E8131B303040}"/>
              </a:ext>
            </a:extLst>
          </p:cNvPr>
          <p:cNvSpPr/>
          <p:nvPr/>
        </p:nvSpPr>
        <p:spPr>
          <a:xfrm>
            <a:off x="5449145" y="1045029"/>
            <a:ext cx="796221" cy="1135668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Col2</a:t>
            </a:r>
          </a:p>
          <a:p>
            <a:pPr algn="ctr"/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Y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01C941A6-3882-CB47-A9DC-B254AFC97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029" y="2083003"/>
            <a:ext cx="4373964" cy="3265629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7F42A77B-8927-204C-83C1-E3F80EA14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442" y="1632374"/>
            <a:ext cx="5295274" cy="4578752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E10C4461-65B4-6442-9A33-DA3A01B1F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292" y="1264783"/>
            <a:ext cx="5436510" cy="274365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A138B36A-CB2C-6D49-8670-5B8F32DE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537" y="4099139"/>
            <a:ext cx="5099458" cy="2565372"/>
          </a:xfrm>
          <a:prstGeom prst="rect">
            <a:avLst/>
          </a:prstGeom>
        </p:spPr>
      </p:pic>
      <p:sp>
        <p:nvSpPr>
          <p:cNvPr id="98" name="矩形 97">
            <a:extLst>
              <a:ext uri="{FF2B5EF4-FFF2-40B4-BE49-F238E27FC236}">
                <a16:creationId xmlns:a16="http://schemas.microsoft.com/office/drawing/2014/main" id="{99206BC1-FA2A-E24E-B64B-BFC03522D5EA}"/>
              </a:ext>
            </a:extLst>
          </p:cNvPr>
          <p:cNvSpPr/>
          <p:nvPr/>
        </p:nvSpPr>
        <p:spPr>
          <a:xfrm>
            <a:off x="1783600" y="4191252"/>
            <a:ext cx="9131182" cy="2497566"/>
          </a:xfrm>
          <a:prstGeom prst="rect">
            <a:avLst/>
          </a:prstGeom>
          <a:solidFill>
            <a:schemeClr val="accent2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</a:rPr>
              <a:t>Run</a:t>
            </a:r>
            <a:r>
              <a:rPr kumimoji="1" lang="zh-CN" altLang="en-US" sz="2400" dirty="0">
                <a:solidFill>
                  <a:schemeClr val="tx1"/>
                </a:solidFill>
              </a:rPr>
              <a:t>之前，有两类</a:t>
            </a:r>
            <a:r>
              <a:rPr kumimoji="1" lang="en-US" altLang="zh-CN" sz="2400" dirty="0">
                <a:solidFill>
                  <a:schemeClr val="tx1"/>
                </a:solidFill>
              </a:rPr>
              <a:t>Var</a:t>
            </a:r>
            <a:r>
              <a:rPr kumimoji="1" lang="zh-CN" altLang="en-US" sz="2400" dirty="0">
                <a:solidFill>
                  <a:schemeClr val="tx1"/>
                </a:solidFill>
              </a:rPr>
              <a:t>是准备好数据的：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400" dirty="0">
                <a:solidFill>
                  <a:schemeClr val="tx1"/>
                </a:solidFill>
              </a:rPr>
              <a:t>Parameter</a:t>
            </a:r>
            <a:r>
              <a:rPr kumimoji="1" lang="zh-CN" altLang="en-US" sz="2400" dirty="0">
                <a:solidFill>
                  <a:schemeClr val="tx1"/>
                </a:solidFill>
              </a:rPr>
              <a:t>由</a:t>
            </a:r>
            <a:r>
              <a:rPr kumimoji="1" lang="en-US" altLang="zh-CN" sz="2400" dirty="0" err="1">
                <a:solidFill>
                  <a:schemeClr val="tx1"/>
                </a:solidFill>
              </a:rPr>
              <a:t>StartupProgram</a:t>
            </a:r>
            <a:r>
              <a:rPr kumimoji="1" lang="zh-CN" altLang="en-US" sz="2400" dirty="0">
                <a:solidFill>
                  <a:schemeClr val="tx1"/>
                </a:solidFill>
              </a:rPr>
              <a:t>初始化好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400" dirty="0" err="1">
                <a:solidFill>
                  <a:schemeClr val="tx1"/>
                </a:solidFill>
              </a:rPr>
              <a:t>FeedVar</a:t>
            </a:r>
            <a:r>
              <a:rPr kumimoji="1" lang="zh-CN" altLang="en-US" sz="2400" dirty="0">
                <a:solidFill>
                  <a:schemeClr val="tx1"/>
                </a:solidFill>
              </a:rPr>
              <a:t>由用户初始化好，由框架</a:t>
            </a:r>
            <a:r>
              <a:rPr kumimoji="1" lang="en-US" altLang="zh-CN" sz="2400" dirty="0">
                <a:solidFill>
                  <a:schemeClr val="tx1"/>
                </a:solidFill>
              </a:rPr>
              <a:t>Share</a:t>
            </a:r>
            <a:r>
              <a:rPr kumimoji="1" lang="zh-CN" altLang="en-US" sz="2400" dirty="0">
                <a:solidFill>
                  <a:schemeClr val="tx1"/>
                </a:solidFill>
              </a:rPr>
              <a:t>到</a:t>
            </a:r>
            <a:r>
              <a:rPr kumimoji="1" lang="en-US" altLang="zh-CN" sz="2400" dirty="0">
                <a:solidFill>
                  <a:schemeClr val="tx1"/>
                </a:solidFill>
              </a:rPr>
              <a:t>Var</a:t>
            </a:r>
            <a:r>
              <a:rPr kumimoji="1" lang="zh-CN" altLang="en-US" sz="2400" dirty="0">
                <a:solidFill>
                  <a:schemeClr val="tx1"/>
                </a:solidFill>
              </a:rPr>
              <a:t>中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endParaRPr kumimoji="1"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0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3" grpId="0" animBg="1"/>
      <p:bldP spid="9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7245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其它补充</a:t>
            </a:r>
            <a:r>
              <a:rPr kumimoji="1" lang="en-US" altLang="zh-CN" sz="2800" b="1" dirty="0"/>
              <a:t>——Var</a:t>
            </a:r>
            <a:r>
              <a:rPr kumimoji="1" lang="zh-CN" altLang="en-US" sz="2800" b="1" dirty="0"/>
              <a:t>的唯一取名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71F947-988C-1D45-A8A6-408BCE9325F7}"/>
              </a:ext>
            </a:extLst>
          </p:cNvPr>
          <p:cNvSpPr txBox="1"/>
          <p:nvPr/>
        </p:nvSpPr>
        <p:spPr>
          <a:xfrm>
            <a:off x="202607" y="813816"/>
            <a:ext cx="11335458" cy="310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400" dirty="0">
                <a:latin typeface="Courier" pitchFamily="2" charset="0"/>
              </a:rPr>
              <a:t>Var</a:t>
            </a:r>
            <a:r>
              <a:rPr kumimoji="1" lang="zh-CN" altLang="en-US" sz="2400" dirty="0">
                <a:latin typeface="Courier" pitchFamily="2" charset="0"/>
              </a:rPr>
              <a:t>在</a:t>
            </a:r>
            <a:r>
              <a:rPr kumimoji="1" lang="en-US" altLang="zh-CN" sz="2400" dirty="0">
                <a:latin typeface="Courier" pitchFamily="2" charset="0"/>
              </a:rPr>
              <a:t>Program</a:t>
            </a:r>
            <a:r>
              <a:rPr kumimoji="1" lang="zh-CN" altLang="en-US" sz="2400" dirty="0">
                <a:latin typeface="Courier" pitchFamily="2" charset="0"/>
              </a:rPr>
              <a:t>中需要有唯一的名字，以确保描述无二义性</a:t>
            </a:r>
            <a:endParaRPr kumimoji="1" lang="en-US" altLang="zh-CN" sz="2400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Courier" pitchFamily="2" charset="0"/>
              </a:rPr>
              <a:t>占位</a:t>
            </a:r>
            <a:r>
              <a:rPr kumimoji="1" lang="en-US" altLang="zh-CN" b="1" dirty="0">
                <a:latin typeface="Courier" pitchFamily="2" charset="0"/>
              </a:rPr>
              <a:t>Var</a:t>
            </a:r>
            <a:r>
              <a:rPr kumimoji="1" lang="zh-CN" altLang="en-US" b="1" dirty="0">
                <a:latin typeface="Courier" pitchFamily="2" charset="0"/>
              </a:rPr>
              <a:t>，由以用户取名为准</a:t>
            </a:r>
            <a:r>
              <a:rPr kumimoji="1" lang="zh-CN" altLang="en-US" dirty="0">
                <a:latin typeface="Courier" pitchFamily="2" charset="0"/>
              </a:rPr>
              <a:t>。如果用户定义了</a:t>
            </a:r>
            <a:r>
              <a:rPr kumimoji="1" lang="en-US" altLang="zh-CN" dirty="0">
                <a:latin typeface="Courier" pitchFamily="2" charset="0"/>
              </a:rPr>
              <a:t>2</a:t>
            </a:r>
            <a:r>
              <a:rPr kumimoji="1" lang="zh-CN" altLang="en-US" dirty="0">
                <a:latin typeface="Courier" pitchFamily="2" charset="0"/>
              </a:rPr>
              <a:t>个占位</a:t>
            </a:r>
            <a:r>
              <a:rPr kumimoji="1" lang="en-US" altLang="zh-CN" dirty="0">
                <a:latin typeface="Courier" pitchFamily="2" charset="0"/>
              </a:rPr>
              <a:t>Var</a:t>
            </a:r>
            <a:r>
              <a:rPr kumimoji="1" lang="zh-CN" altLang="en-US" dirty="0">
                <a:latin typeface="Courier" pitchFamily="2" charset="0"/>
              </a:rPr>
              <a:t>，名字相同。那么在</a:t>
            </a:r>
            <a:r>
              <a:rPr kumimoji="1" lang="en-US" altLang="zh-CN" dirty="0">
                <a:latin typeface="Courier" pitchFamily="2" charset="0"/>
              </a:rPr>
              <a:t>Program</a:t>
            </a:r>
            <a:r>
              <a:rPr kumimoji="1" lang="zh-CN" altLang="en-US" dirty="0">
                <a:latin typeface="Courier" pitchFamily="2" charset="0"/>
              </a:rPr>
              <a:t>中将只有一个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Courier" pitchFamily="2" charset="0"/>
              </a:rPr>
              <a:t>Layers</a:t>
            </a:r>
            <a:r>
              <a:rPr kumimoji="1" lang="zh-CN" altLang="en-US" dirty="0">
                <a:latin typeface="Courier" pitchFamily="2" charset="0"/>
              </a:rPr>
              <a:t>，自身有一个唯一名字，如</a:t>
            </a:r>
            <a:r>
              <a:rPr kumimoji="1" lang="en-US" altLang="zh-CN" b="1" dirty="0">
                <a:latin typeface="Courier" pitchFamily="2" charset="0"/>
              </a:rPr>
              <a:t>fc_0</a:t>
            </a:r>
            <a:r>
              <a:rPr kumimoji="1" lang="en-US" altLang="zh-CN" dirty="0">
                <a:latin typeface="Courier" pitchFamily="2" charset="0"/>
              </a:rPr>
              <a:t>,fc_1,mean_0</a:t>
            </a:r>
            <a:r>
              <a:rPr kumimoji="1" lang="zh-CN" altLang="en-US" dirty="0">
                <a:latin typeface="Courier" pitchFamily="2" charset="0"/>
              </a:rPr>
              <a:t>。其中</a:t>
            </a:r>
            <a:r>
              <a:rPr kumimoji="1" lang="en-US" altLang="zh-CN" dirty="0">
                <a:latin typeface="Courier" pitchFamily="2" charset="0"/>
              </a:rPr>
              <a:t>fc</a:t>
            </a:r>
            <a:r>
              <a:rPr kumimoji="1" lang="zh-CN" altLang="en-US" dirty="0">
                <a:latin typeface="Courier" pitchFamily="2" charset="0"/>
              </a:rPr>
              <a:t>为原名，</a:t>
            </a:r>
            <a:r>
              <a:rPr kumimoji="1" lang="en-US" altLang="zh-CN" dirty="0">
                <a:latin typeface="Courier" pitchFamily="2" charset="0"/>
              </a:rPr>
              <a:t>_0</a:t>
            </a:r>
            <a:r>
              <a:rPr kumimoji="1" lang="zh-CN" altLang="en-US" dirty="0">
                <a:latin typeface="Courier" pitchFamily="2" charset="0"/>
              </a:rPr>
              <a:t>为框架补加的唯一</a:t>
            </a:r>
            <a:r>
              <a:rPr kumimoji="1" lang="en-US" altLang="zh-CN" dirty="0">
                <a:latin typeface="Courier" pitchFamily="2" charset="0"/>
              </a:rPr>
              <a:t>id</a:t>
            </a:r>
            <a:r>
              <a:rPr kumimoji="1" lang="zh-CN" altLang="en-US" dirty="0">
                <a:latin typeface="Courier" pitchFamily="2" charset="0"/>
              </a:rPr>
              <a:t>。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urier" pitchFamily="2" charset="0"/>
              </a:rPr>
              <a:t>唯一</a:t>
            </a:r>
            <a:r>
              <a:rPr kumimoji="1" lang="en-US" altLang="zh-CN" dirty="0">
                <a:latin typeface="Courier" pitchFamily="2" charset="0"/>
              </a:rPr>
              <a:t>id</a:t>
            </a:r>
            <a:r>
              <a:rPr kumimoji="1" lang="zh-CN" altLang="en-US" dirty="0">
                <a:latin typeface="Courier" pitchFamily="2" charset="0"/>
              </a:rPr>
              <a:t>由</a:t>
            </a:r>
            <a:r>
              <a:rPr kumimoji="1" lang="en-US" altLang="zh-CN" b="1" dirty="0" err="1">
                <a:latin typeface="Courier" pitchFamily="2" charset="0"/>
              </a:rPr>
              <a:t>UniqueNameGenerator</a:t>
            </a:r>
            <a:r>
              <a:rPr kumimoji="1" lang="zh-CN" altLang="en-US" dirty="0">
                <a:latin typeface="Courier" pitchFamily="2" charset="0"/>
              </a:rPr>
              <a:t>提供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ourier" pitchFamily="2" charset="0"/>
              </a:rPr>
              <a:t>Layers</a:t>
            </a:r>
            <a:r>
              <a:rPr kumimoji="1" lang="zh-CN" altLang="en-US" dirty="0">
                <a:latin typeface="Courier" pitchFamily="2" charset="0"/>
              </a:rPr>
              <a:t>内定义的</a:t>
            </a:r>
            <a:r>
              <a:rPr kumimoji="1" lang="en-US" altLang="zh-CN" b="1" dirty="0">
                <a:latin typeface="Courier" pitchFamily="2" charset="0"/>
              </a:rPr>
              <a:t>Var</a:t>
            </a:r>
            <a:r>
              <a:rPr kumimoji="1" lang="zh-CN" altLang="en-US" b="1" dirty="0">
                <a:latin typeface="Courier" pitchFamily="2" charset="0"/>
              </a:rPr>
              <a:t>、</a:t>
            </a:r>
            <a:r>
              <a:rPr kumimoji="1" lang="en-US" altLang="zh-CN" b="1" dirty="0">
                <a:latin typeface="Courier" pitchFamily="2" charset="0"/>
              </a:rPr>
              <a:t>Parameter</a:t>
            </a:r>
            <a:r>
              <a:rPr kumimoji="1" lang="zh-CN" altLang="en-US" dirty="0">
                <a:latin typeface="Courier" pitchFamily="2" charset="0"/>
              </a:rPr>
              <a:t>，以</a:t>
            </a:r>
            <a:r>
              <a:rPr kumimoji="1" lang="en-US" altLang="zh-CN" dirty="0">
                <a:latin typeface="Courier" pitchFamily="2" charset="0"/>
              </a:rPr>
              <a:t>layers</a:t>
            </a:r>
            <a:r>
              <a:rPr kumimoji="1" lang="zh-CN" altLang="en-US" dirty="0">
                <a:latin typeface="Courier" pitchFamily="2" charset="0"/>
              </a:rPr>
              <a:t>的名字为自己名字的开头，如</a:t>
            </a:r>
            <a:r>
              <a:rPr kumimoji="1" lang="en-US" altLang="zh-CN" b="1" dirty="0">
                <a:latin typeface="Courier" pitchFamily="2" charset="0"/>
              </a:rPr>
              <a:t>fc_0.w_0</a:t>
            </a:r>
            <a:r>
              <a:rPr kumimoji="1" lang="en-US" altLang="zh-CN" dirty="0">
                <a:latin typeface="Courier" pitchFamily="2" charset="0"/>
              </a:rPr>
              <a:t>,</a:t>
            </a:r>
            <a:r>
              <a:rPr kumimoji="1" lang="zh-CN" altLang="en-US" dirty="0">
                <a:latin typeface="Courier" pitchFamily="2" charset="0"/>
              </a:rPr>
              <a:t>其中</a:t>
            </a:r>
            <a:r>
              <a:rPr kumimoji="1" lang="en-US" altLang="zh-CN" dirty="0">
                <a:latin typeface="Courier" pitchFamily="2" charset="0"/>
              </a:rPr>
              <a:t>fc_0.w</a:t>
            </a:r>
            <a:r>
              <a:rPr kumimoji="1" lang="zh-CN" altLang="en-US" dirty="0">
                <a:latin typeface="Courier" pitchFamily="2" charset="0"/>
              </a:rPr>
              <a:t>为原名，</a:t>
            </a:r>
            <a:r>
              <a:rPr kumimoji="1" lang="en-US" altLang="zh-CN" dirty="0">
                <a:latin typeface="Courier" pitchFamily="2" charset="0"/>
              </a:rPr>
              <a:t>_0</a:t>
            </a:r>
            <a:r>
              <a:rPr kumimoji="1" lang="zh-CN" altLang="en-US" dirty="0">
                <a:latin typeface="Courier" pitchFamily="2" charset="0"/>
              </a:rPr>
              <a:t>为框架补加</a:t>
            </a:r>
            <a:r>
              <a:rPr kumimoji="1" lang="en-US" altLang="zh-CN" dirty="0">
                <a:latin typeface="Courier" pitchFamily="2" charset="0"/>
              </a:rPr>
              <a:t>id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F1D0D7-9584-C842-B3F0-3A14EB6E50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79426" y="4981510"/>
            <a:ext cx="5344484" cy="10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9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7245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编译时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B5A7B9-E583-7145-9195-8F2D4E77FEFE}"/>
              </a:ext>
            </a:extLst>
          </p:cNvPr>
          <p:cNvSpPr txBox="1"/>
          <p:nvPr/>
        </p:nvSpPr>
        <p:spPr>
          <a:xfrm>
            <a:off x="1588771" y="2233005"/>
            <a:ext cx="8678486" cy="311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5000"/>
              </a:lnSpc>
            </a:pPr>
            <a:r>
              <a:rPr kumimoji="1" lang="zh-CN" altLang="en-US" sz="2400" b="1" dirty="0">
                <a:latin typeface="Courier" pitchFamily="2" charset="0"/>
              </a:rPr>
              <a:t>总结</a:t>
            </a:r>
            <a:r>
              <a:rPr kumimoji="1" lang="zh-CN" altLang="en-US" sz="2400" dirty="0">
                <a:latin typeface="Courier" pitchFamily="2" charset="0"/>
              </a:rPr>
              <a:t>：通过以下三步，则完成了编译时的</a:t>
            </a:r>
            <a:r>
              <a:rPr kumimoji="1" lang="en-US" altLang="zh-CN" sz="2400" dirty="0">
                <a:latin typeface="Courier" pitchFamily="2" charset="0"/>
              </a:rPr>
              <a:t>Program</a:t>
            </a:r>
            <a:r>
              <a:rPr kumimoji="1" lang="zh-CN" altLang="en-US" sz="2400" dirty="0">
                <a:latin typeface="Courier" pitchFamily="2" charset="0"/>
              </a:rPr>
              <a:t>构造</a:t>
            </a:r>
            <a:endParaRPr kumimoji="1" lang="en-US" altLang="zh-CN" sz="2400" dirty="0">
              <a:latin typeface="Courier" pitchFamily="2" charset="0"/>
            </a:endParaRPr>
          </a:p>
          <a:p>
            <a:pPr marL="800100" lvl="1" indent="-342900">
              <a:lnSpc>
                <a:spcPct val="175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Courier" pitchFamily="2" charset="0"/>
              </a:rPr>
              <a:t>用户定义前向</a:t>
            </a:r>
            <a:endParaRPr kumimoji="1" lang="en-US" altLang="zh-CN" sz="2400" dirty="0">
              <a:latin typeface="Courier" pitchFamily="2" charset="0"/>
            </a:endParaRPr>
          </a:p>
          <a:p>
            <a:pPr marL="800100" lvl="1" indent="-342900">
              <a:lnSpc>
                <a:spcPct val="175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Courier" pitchFamily="2" charset="0"/>
              </a:rPr>
              <a:t>框架自动生成反向</a:t>
            </a:r>
            <a:endParaRPr kumimoji="1" lang="en-US" altLang="zh-CN" sz="2400" dirty="0">
              <a:latin typeface="Courier" pitchFamily="2" charset="0"/>
            </a:endParaRPr>
          </a:p>
          <a:p>
            <a:pPr marL="800100" lvl="1" indent="-342900">
              <a:lnSpc>
                <a:spcPct val="175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Courier" pitchFamily="2" charset="0"/>
              </a:rPr>
              <a:t>框架补充</a:t>
            </a:r>
            <a:r>
              <a:rPr kumimoji="1" lang="en-US" altLang="zh-CN" sz="2400" dirty="0" err="1">
                <a:latin typeface="Courier" pitchFamily="2" charset="0"/>
              </a:rPr>
              <a:t>FeedVar</a:t>
            </a:r>
            <a:r>
              <a:rPr kumimoji="1" lang="zh-CN" altLang="en-US" sz="2400" dirty="0">
                <a:latin typeface="Courier" pitchFamily="2" charset="0"/>
              </a:rPr>
              <a:t>、</a:t>
            </a:r>
            <a:r>
              <a:rPr kumimoji="1" lang="en-US" altLang="zh-CN" sz="2400" dirty="0" err="1">
                <a:latin typeface="Courier" pitchFamily="2" charset="0"/>
              </a:rPr>
              <a:t>FetchVar</a:t>
            </a:r>
            <a:r>
              <a:rPr kumimoji="1" lang="zh-CN" altLang="en-US" sz="2400" dirty="0">
                <a:latin typeface="Courier" pitchFamily="2" charset="0"/>
              </a:rPr>
              <a:t>、</a:t>
            </a:r>
            <a:r>
              <a:rPr kumimoji="1" lang="en-US" altLang="zh-CN" sz="2400" dirty="0" err="1">
                <a:latin typeface="Courier" pitchFamily="2" charset="0"/>
              </a:rPr>
              <a:t>FeedOP</a:t>
            </a:r>
            <a:r>
              <a:rPr kumimoji="1" lang="zh-CN" altLang="en-US" sz="2400" dirty="0">
                <a:latin typeface="Courier" pitchFamily="2" charset="0"/>
              </a:rPr>
              <a:t>、</a:t>
            </a:r>
            <a:r>
              <a:rPr kumimoji="1" lang="en-US" altLang="zh-CN" sz="2400" dirty="0" err="1">
                <a:latin typeface="Courier" pitchFamily="2" charset="0"/>
              </a:rPr>
              <a:t>FetchOp</a:t>
            </a:r>
            <a:endParaRPr kumimoji="1" lang="en-US" altLang="zh-CN" sz="2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Wingdings" pitchFamily="2" charset="2"/>
              <a:buChar char="ü"/>
            </a:pPr>
            <a:endParaRPr kumimoji="1" lang="zh-CN" alt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681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BD3BA080-971E-5D4B-A3C4-BD6A02C751C5}"/>
              </a:ext>
            </a:extLst>
          </p:cNvPr>
          <p:cNvSpPr txBox="1"/>
          <p:nvPr/>
        </p:nvSpPr>
        <p:spPr>
          <a:xfrm>
            <a:off x="2363735" y="578579"/>
            <a:ext cx="3126650" cy="6910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4000" b="1" dirty="0">
                <a:solidFill>
                  <a:srgbClr val="2339DA"/>
                </a:solidFill>
                <a:latin typeface="+mj-lt"/>
                <a:ea typeface="inpin heiti" panose="00000500000000000000" pitchFamily="2" charset="-122"/>
                <a:sym typeface="inpin heiti" panose="00000500000000000000" pitchFamily="2" charset="-122"/>
              </a:rPr>
              <a:t>CONTENTS</a:t>
            </a:r>
            <a:endParaRPr lang="en-US" sz="4000" b="1" dirty="0">
              <a:solidFill>
                <a:srgbClr val="2339DA"/>
              </a:solidFill>
              <a:latin typeface="+mj-lt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13A8B547-FF78-3547-8FD7-1A05F5D0045A}"/>
              </a:ext>
            </a:extLst>
          </p:cNvPr>
          <p:cNvSpPr txBox="1"/>
          <p:nvPr/>
        </p:nvSpPr>
        <p:spPr>
          <a:xfrm>
            <a:off x="573698" y="610822"/>
            <a:ext cx="1799794" cy="608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solidFill>
                  <a:srgbClr val="2339D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目 录</a:t>
            </a:r>
            <a:endParaRPr lang="en-US" sz="3600" b="1" dirty="0">
              <a:solidFill>
                <a:srgbClr val="2339D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4" name="直接连接符 52">
            <a:extLst>
              <a:ext uri="{FF2B5EF4-FFF2-40B4-BE49-F238E27FC236}">
                <a16:creationId xmlns:a16="http://schemas.microsoft.com/office/drawing/2014/main" id="{9CE74A29-DCB9-9E44-82DB-F860B623EBEF}"/>
              </a:ext>
            </a:extLst>
          </p:cNvPr>
          <p:cNvCxnSpPr>
            <a:cxnSpLocks/>
          </p:cNvCxnSpPr>
          <p:nvPr/>
        </p:nvCxnSpPr>
        <p:spPr>
          <a:xfrm flipV="1">
            <a:off x="2359647" y="773584"/>
            <a:ext cx="0" cy="3638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D771BB-BC1D-9549-B968-12D61E8469CB}"/>
              </a:ext>
            </a:extLst>
          </p:cNvPr>
          <p:cNvGrpSpPr/>
          <p:nvPr/>
        </p:nvGrpSpPr>
        <p:grpSpPr>
          <a:xfrm>
            <a:off x="856769" y="1611871"/>
            <a:ext cx="3998151" cy="723900"/>
            <a:chOff x="-131320" y="1547173"/>
            <a:chExt cx="3998151" cy="7239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D26D678-7D9D-5043-9F08-C35717816A45}"/>
                </a:ext>
              </a:extLst>
            </p:cNvPr>
            <p:cNvGrpSpPr/>
            <p:nvPr/>
          </p:nvGrpSpPr>
          <p:grpSpPr>
            <a:xfrm>
              <a:off x="-131320" y="1569636"/>
              <a:ext cx="2304256" cy="552780"/>
              <a:chOff x="4897880" y="2236901"/>
              <a:chExt cx="2304256" cy="552780"/>
            </a:xfrm>
          </p:grpSpPr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2774CAF9-529E-D445-B8BA-C19F57C55D9A}"/>
                  </a:ext>
                </a:extLst>
              </p:cNvPr>
              <p:cNvSpPr txBox="1"/>
              <p:nvPr userDrawn="1"/>
            </p:nvSpPr>
            <p:spPr>
              <a:xfrm>
                <a:off x="4897880" y="2236901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01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7" name="直接连接符 64">
                <a:extLst>
                  <a:ext uri="{FF2B5EF4-FFF2-40B4-BE49-F238E27FC236}">
                    <a16:creationId xmlns:a16="http://schemas.microsoft.com/office/drawing/2014/main" id="{B5A835A1-397F-8D40-A5A8-BFA3F3FA7E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627363" y="2369410"/>
                <a:ext cx="0" cy="293295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内容占位符 21">
              <a:extLst>
                <a:ext uri="{FF2B5EF4-FFF2-40B4-BE49-F238E27FC236}">
                  <a16:creationId xmlns:a16="http://schemas.microsoft.com/office/drawing/2014/main" id="{F2095135-ECAC-C243-85C5-FB5676DC97F6}"/>
                </a:ext>
              </a:extLst>
            </p:cNvPr>
            <p:cNvSpPr txBox="1">
              <a:spLocks/>
            </p:cNvSpPr>
            <p:nvPr/>
          </p:nvSpPr>
          <p:spPr>
            <a:xfrm>
              <a:off x="1891338" y="1547173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2339DA"/>
                  </a:solidFill>
                </a:rPr>
                <a:t>Paddle</a:t>
              </a:r>
              <a:r>
                <a:rPr lang="zh-CN" altLang="en-US" b="0" dirty="0">
                  <a:solidFill>
                    <a:srgbClr val="2339DA"/>
                  </a:solidFill>
                </a:rPr>
                <a:t>概览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D3FC6D-08CB-464A-8579-40BC58B728E4}"/>
              </a:ext>
            </a:extLst>
          </p:cNvPr>
          <p:cNvGrpSpPr/>
          <p:nvPr/>
        </p:nvGrpSpPr>
        <p:grpSpPr>
          <a:xfrm>
            <a:off x="856769" y="2517886"/>
            <a:ext cx="4002683" cy="723900"/>
            <a:chOff x="5455641" y="2961126"/>
            <a:chExt cx="4002683" cy="7239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709469E-92D1-8F45-BFC6-7E121A82D9F5}"/>
                </a:ext>
              </a:extLst>
            </p:cNvPr>
            <p:cNvGrpSpPr/>
            <p:nvPr/>
          </p:nvGrpSpPr>
          <p:grpSpPr>
            <a:xfrm>
              <a:off x="5455641" y="2990338"/>
              <a:ext cx="2304256" cy="552780"/>
              <a:chOff x="5174446" y="2787033"/>
              <a:chExt cx="2304256" cy="552780"/>
            </a:xfrm>
          </p:grpSpPr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E60BFEA9-2C4B-CC4D-A0F2-428C7F72E53A}"/>
                  </a:ext>
                </a:extLst>
              </p:cNvPr>
              <p:cNvSpPr txBox="1"/>
              <p:nvPr userDrawn="1"/>
            </p:nvSpPr>
            <p:spPr>
              <a:xfrm>
                <a:off x="5174446" y="278703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02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0" name="直接连接符 65">
                <a:extLst>
                  <a:ext uri="{FF2B5EF4-FFF2-40B4-BE49-F238E27FC236}">
                    <a16:creationId xmlns:a16="http://schemas.microsoft.com/office/drawing/2014/main" id="{DEE51BE9-0A42-CE4C-B49F-2DC4D7BB9A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20538" y="2924175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内容占位符 21">
              <a:extLst>
                <a:ext uri="{FF2B5EF4-FFF2-40B4-BE49-F238E27FC236}">
                  <a16:creationId xmlns:a16="http://schemas.microsoft.com/office/drawing/2014/main" id="{3BA3F471-0039-1244-9BBB-B89B2AA766E0}"/>
                </a:ext>
              </a:extLst>
            </p:cNvPr>
            <p:cNvSpPr txBox="1">
              <a:spLocks/>
            </p:cNvSpPr>
            <p:nvPr/>
          </p:nvSpPr>
          <p:spPr>
            <a:xfrm>
              <a:off x="7482831" y="2961126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编译时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49D1485-54FB-3847-8B3F-D0B17ADDB7E6}"/>
              </a:ext>
            </a:extLst>
          </p:cNvPr>
          <p:cNvGrpSpPr/>
          <p:nvPr/>
        </p:nvGrpSpPr>
        <p:grpSpPr>
          <a:xfrm>
            <a:off x="856769" y="3448839"/>
            <a:ext cx="3989931" cy="723900"/>
            <a:chOff x="6004303" y="3707814"/>
            <a:chExt cx="3989931" cy="7239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AB39F0-7B1E-2241-A84C-2DB77CD96B64}"/>
                </a:ext>
              </a:extLst>
            </p:cNvPr>
            <p:cNvGrpSpPr/>
            <p:nvPr/>
          </p:nvGrpSpPr>
          <p:grpSpPr>
            <a:xfrm>
              <a:off x="6004303" y="3734983"/>
              <a:ext cx="2304256" cy="552780"/>
              <a:chOff x="5610564" y="3425638"/>
              <a:chExt cx="2304256" cy="552780"/>
            </a:xfrm>
          </p:grpSpPr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82DE7DEC-12A9-4A48-AFF5-8A1FB884EB03}"/>
                  </a:ext>
                </a:extLst>
              </p:cNvPr>
              <p:cNvSpPr txBox="1"/>
              <p:nvPr userDrawn="1"/>
            </p:nvSpPr>
            <p:spPr>
              <a:xfrm>
                <a:off x="5610564" y="3425638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FF0000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03</a:t>
                </a:r>
                <a:endParaRPr lang="en-US" sz="3200" dirty="0">
                  <a:solidFill>
                    <a:srgbClr val="FF0000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3" name="直接连接符 66">
                <a:extLst>
                  <a:ext uri="{FF2B5EF4-FFF2-40B4-BE49-F238E27FC236}">
                    <a16:creationId xmlns:a16="http://schemas.microsoft.com/office/drawing/2014/main" id="{7D32E94A-FC77-CB44-8C7E-66CEDF3E35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339097" y="3573463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内容占位符 21">
              <a:extLst>
                <a:ext uri="{FF2B5EF4-FFF2-40B4-BE49-F238E27FC236}">
                  <a16:creationId xmlns:a16="http://schemas.microsoft.com/office/drawing/2014/main" id="{4A597F0F-F03B-5845-AAA5-6877561F4E2E}"/>
                </a:ext>
              </a:extLst>
            </p:cNvPr>
            <p:cNvSpPr txBox="1">
              <a:spLocks/>
            </p:cNvSpPr>
            <p:nvPr/>
          </p:nvSpPr>
          <p:spPr>
            <a:xfrm>
              <a:off x="8018741" y="3707814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FF0000"/>
                  </a:solidFill>
                </a:rPr>
                <a:t>运行时</a:t>
              </a:r>
              <a:r>
                <a:rPr lang="en-US" altLang="zh-CN" b="0" dirty="0">
                  <a:solidFill>
                    <a:srgbClr val="FF0000"/>
                  </a:solidFill>
                </a:rPr>
                <a:t>Executor</a:t>
              </a:r>
              <a:endParaRPr lang="zh-CN" altLang="en-US" b="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41E57B1-F3B6-5F4A-BE0C-346AE643FFE8}"/>
              </a:ext>
            </a:extLst>
          </p:cNvPr>
          <p:cNvGrpSpPr/>
          <p:nvPr/>
        </p:nvGrpSpPr>
        <p:grpSpPr>
          <a:xfrm>
            <a:off x="856769" y="4371480"/>
            <a:ext cx="3984731" cy="723900"/>
            <a:chOff x="6559511" y="4454502"/>
            <a:chExt cx="3984731" cy="72390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8B0BB51-CDFF-4E4A-A521-8B8BB41F3CB7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AF8DBAF8-0BD8-4745-9E01-0868BCF2ACB2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04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6" name="直接连接符 67">
                <a:extLst>
                  <a:ext uri="{FF2B5EF4-FFF2-40B4-BE49-F238E27FC236}">
                    <a16:creationId xmlns:a16="http://schemas.microsoft.com/office/drawing/2014/main" id="{218B4845-7840-CE4D-9729-8BC18ED9CA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内容占位符 21">
              <a:extLst>
                <a:ext uri="{FF2B5EF4-FFF2-40B4-BE49-F238E27FC236}">
                  <a16:creationId xmlns:a16="http://schemas.microsoft.com/office/drawing/2014/main" id="{80E05D25-E173-8446-876D-7CB7DBC29CE2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运行时</a:t>
              </a:r>
              <a:r>
                <a:rPr lang="en-US" altLang="zh-CN" b="0" dirty="0">
                  <a:solidFill>
                    <a:srgbClr val="2339DA"/>
                  </a:solidFill>
                </a:rPr>
                <a:t>PE</a:t>
              </a:r>
              <a:endParaRPr lang="zh-CN" altLang="en-US" b="0" dirty="0">
                <a:solidFill>
                  <a:srgbClr val="2339DA"/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EBD5C2B0-74AB-594D-944C-9D72241F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18" b="29133"/>
          <a:stretch/>
        </p:blipFill>
        <p:spPr>
          <a:xfrm>
            <a:off x="7263956" y="2186096"/>
            <a:ext cx="4178401" cy="1819625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0D4C75C-C7F1-8E43-85AE-C23E8BD5395C}"/>
              </a:ext>
            </a:extLst>
          </p:cNvPr>
          <p:cNvGrpSpPr/>
          <p:nvPr/>
        </p:nvGrpSpPr>
        <p:grpSpPr>
          <a:xfrm>
            <a:off x="859542" y="5238777"/>
            <a:ext cx="3984731" cy="723900"/>
            <a:chOff x="6559511" y="4454502"/>
            <a:chExt cx="3984731" cy="72390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4A8E693-8F97-8849-BD37-052029120E7B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34" name="TextBox 13">
                <a:extLst>
                  <a:ext uri="{FF2B5EF4-FFF2-40B4-BE49-F238E27FC236}">
                    <a16:creationId xmlns:a16="http://schemas.microsoft.com/office/drawing/2014/main" id="{98279831-D193-134B-A849-65FA72FD5E50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05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35" name="直接连接符 67">
                <a:extLst>
                  <a:ext uri="{FF2B5EF4-FFF2-40B4-BE49-F238E27FC236}">
                    <a16:creationId xmlns:a16="http://schemas.microsoft.com/office/drawing/2014/main" id="{6F4FB3E7-C13A-8B41-8BCC-C949A7987C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内容占位符 21">
              <a:extLst>
                <a:ext uri="{FF2B5EF4-FFF2-40B4-BE49-F238E27FC236}">
                  <a16:creationId xmlns:a16="http://schemas.microsoft.com/office/drawing/2014/main" id="{F29FC459-4185-BD4C-8A1B-1A2375BB20E6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2339DA"/>
                  </a:solidFill>
                </a:rPr>
                <a:t>Paddle</a:t>
              </a:r>
              <a:r>
                <a:rPr lang="zh-CN" altLang="en-US" b="0" dirty="0">
                  <a:solidFill>
                    <a:srgbClr val="2339DA"/>
                  </a:solidFill>
                </a:rPr>
                <a:t>中的优化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402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8797FC-C4D1-CE42-A731-35A900CD6748}"/>
              </a:ext>
            </a:extLst>
          </p:cNvPr>
          <p:cNvSpPr/>
          <p:nvPr/>
        </p:nvSpPr>
        <p:spPr>
          <a:xfrm>
            <a:off x="354330" y="1047710"/>
            <a:ext cx="10481310" cy="238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运行时负责完成计算：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输入：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）</a:t>
            </a:r>
            <a:r>
              <a:rPr kumimoji="1" lang="en-US" altLang="zh-CN" sz="2000" dirty="0" err="1">
                <a:latin typeface="Courier" pitchFamily="2" charset="0"/>
              </a:rPr>
              <a:t>MainProgram</a:t>
            </a:r>
            <a:r>
              <a:rPr kumimoji="1" lang="zh-CN" altLang="en-US" sz="2000" dirty="0">
                <a:latin typeface="Courier" pitchFamily="2" charset="0"/>
              </a:rPr>
              <a:t>；</a:t>
            </a:r>
            <a:r>
              <a:rPr kumimoji="1" lang="en-US" altLang="zh-CN" sz="2000" dirty="0">
                <a:latin typeface="Courier" pitchFamily="2" charset="0"/>
              </a:rPr>
              <a:t>2</a:t>
            </a:r>
            <a:r>
              <a:rPr kumimoji="1" lang="zh-CN" altLang="en-US" sz="2000" dirty="0">
                <a:latin typeface="Courier" pitchFamily="2" charset="0"/>
              </a:rPr>
              <a:t>）初始化好的</a:t>
            </a:r>
            <a:r>
              <a:rPr kumimoji="1" lang="en-US" altLang="zh-CN" sz="2000" dirty="0">
                <a:latin typeface="Courier" pitchFamily="2" charset="0"/>
              </a:rPr>
              <a:t>Parameter</a:t>
            </a:r>
            <a:r>
              <a:rPr kumimoji="1" lang="zh-CN" altLang="en-US" sz="2000" dirty="0">
                <a:latin typeface="Courier" pitchFamily="2" charset="0"/>
              </a:rPr>
              <a:t>；</a:t>
            </a:r>
            <a:r>
              <a:rPr kumimoji="1" lang="en-US" altLang="zh-CN" sz="2000" dirty="0">
                <a:latin typeface="Courier" pitchFamily="2" charset="0"/>
              </a:rPr>
              <a:t>3</a:t>
            </a:r>
            <a:r>
              <a:rPr kumimoji="1" lang="zh-CN" altLang="en-US" sz="2000" dirty="0">
                <a:latin typeface="Courier" pitchFamily="2" charset="0"/>
              </a:rPr>
              <a:t>）</a:t>
            </a:r>
            <a:r>
              <a:rPr kumimoji="1" lang="en-US" altLang="zh-CN" sz="2000" dirty="0">
                <a:latin typeface="Courier" pitchFamily="2" charset="0"/>
              </a:rPr>
              <a:t>Feed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Var</a:t>
            </a:r>
            <a:r>
              <a:rPr kumimoji="1" lang="zh-CN" altLang="en-US" sz="2000" dirty="0">
                <a:latin typeface="Courier" pitchFamily="2" charset="0"/>
              </a:rPr>
              <a:t>；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输出：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）训练好的</a:t>
            </a:r>
            <a:r>
              <a:rPr kumimoji="1" lang="en-US" altLang="zh-CN" sz="2000" dirty="0">
                <a:latin typeface="Courier" pitchFamily="2" charset="0"/>
              </a:rPr>
              <a:t>Parameter</a:t>
            </a:r>
            <a:r>
              <a:rPr kumimoji="1" lang="zh-CN" altLang="en-US" sz="2000" dirty="0">
                <a:latin typeface="Courier" pitchFamily="2" charset="0"/>
              </a:rPr>
              <a:t>；</a:t>
            </a:r>
            <a:r>
              <a:rPr kumimoji="1" lang="en-US" altLang="zh-CN" sz="2000" dirty="0">
                <a:latin typeface="Courier" pitchFamily="2" charset="0"/>
              </a:rPr>
              <a:t>2</a:t>
            </a:r>
            <a:r>
              <a:rPr kumimoji="1" lang="zh-CN" altLang="en-US" sz="2000" dirty="0">
                <a:latin typeface="Courier" pitchFamily="2" charset="0"/>
              </a:rPr>
              <a:t>）用户</a:t>
            </a:r>
            <a:r>
              <a:rPr kumimoji="1" lang="en-US" altLang="zh-CN" sz="2000" dirty="0">
                <a:latin typeface="Courier" pitchFamily="2" charset="0"/>
              </a:rPr>
              <a:t>Fetch</a:t>
            </a:r>
            <a:r>
              <a:rPr kumimoji="1" lang="zh-CN" altLang="en-US" sz="2000" dirty="0">
                <a:latin typeface="Courier" pitchFamily="2" charset="0"/>
              </a:rPr>
              <a:t>的数据；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核心工作：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）计算前的环境准备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2</a:t>
            </a:r>
            <a:r>
              <a:rPr kumimoji="1" lang="zh-CN" altLang="en-US" sz="2000" dirty="0">
                <a:latin typeface="Courier" pitchFamily="2" charset="0"/>
              </a:rPr>
              <a:t>）逐个执行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</p:txBody>
      </p:sp>
    </p:spTree>
    <p:extLst>
      <p:ext uri="{BB962C8B-B14F-4D97-AF65-F5344CB8AC3E}">
        <p14:creationId xmlns:p14="http://schemas.microsoft.com/office/powerpoint/2010/main" val="428265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BD3BA080-971E-5D4B-A3C4-BD6A02C751C5}"/>
              </a:ext>
            </a:extLst>
          </p:cNvPr>
          <p:cNvSpPr txBox="1"/>
          <p:nvPr/>
        </p:nvSpPr>
        <p:spPr>
          <a:xfrm>
            <a:off x="2363735" y="578579"/>
            <a:ext cx="3126650" cy="6910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4000" b="1" dirty="0">
                <a:solidFill>
                  <a:srgbClr val="2339DA"/>
                </a:solidFill>
                <a:latin typeface="+mj-lt"/>
                <a:ea typeface="inpin heiti" panose="00000500000000000000" pitchFamily="2" charset="-122"/>
                <a:sym typeface="inpin heiti" panose="00000500000000000000" pitchFamily="2" charset="-122"/>
              </a:rPr>
              <a:t>CONTENTS</a:t>
            </a:r>
            <a:endParaRPr lang="en-US" sz="4000" b="1" dirty="0">
              <a:solidFill>
                <a:srgbClr val="2339DA"/>
              </a:solidFill>
              <a:latin typeface="+mj-lt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13A8B547-FF78-3547-8FD7-1A05F5D0045A}"/>
              </a:ext>
            </a:extLst>
          </p:cNvPr>
          <p:cNvSpPr txBox="1"/>
          <p:nvPr/>
        </p:nvSpPr>
        <p:spPr>
          <a:xfrm>
            <a:off x="573698" y="610822"/>
            <a:ext cx="1799794" cy="608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solidFill>
                  <a:srgbClr val="2339D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目 录</a:t>
            </a:r>
            <a:endParaRPr lang="en-US" sz="3600" b="1" dirty="0">
              <a:solidFill>
                <a:srgbClr val="2339D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4" name="直接连接符 52">
            <a:extLst>
              <a:ext uri="{FF2B5EF4-FFF2-40B4-BE49-F238E27FC236}">
                <a16:creationId xmlns:a16="http://schemas.microsoft.com/office/drawing/2014/main" id="{9CE74A29-DCB9-9E44-82DB-F860B623EBEF}"/>
              </a:ext>
            </a:extLst>
          </p:cNvPr>
          <p:cNvCxnSpPr>
            <a:cxnSpLocks/>
          </p:cNvCxnSpPr>
          <p:nvPr/>
        </p:nvCxnSpPr>
        <p:spPr>
          <a:xfrm flipV="1">
            <a:off x="2359647" y="773584"/>
            <a:ext cx="0" cy="3638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D771BB-BC1D-9549-B968-12D61E8469CB}"/>
              </a:ext>
            </a:extLst>
          </p:cNvPr>
          <p:cNvGrpSpPr/>
          <p:nvPr/>
        </p:nvGrpSpPr>
        <p:grpSpPr>
          <a:xfrm>
            <a:off x="856769" y="1611871"/>
            <a:ext cx="3998151" cy="723900"/>
            <a:chOff x="-131320" y="1547173"/>
            <a:chExt cx="3998151" cy="7239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D26D678-7D9D-5043-9F08-C35717816A45}"/>
                </a:ext>
              </a:extLst>
            </p:cNvPr>
            <p:cNvGrpSpPr/>
            <p:nvPr/>
          </p:nvGrpSpPr>
          <p:grpSpPr>
            <a:xfrm>
              <a:off x="-131320" y="1569636"/>
              <a:ext cx="2304256" cy="552780"/>
              <a:chOff x="4897880" y="2236901"/>
              <a:chExt cx="2304256" cy="552780"/>
            </a:xfrm>
          </p:grpSpPr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2774CAF9-529E-D445-B8BA-C19F57C55D9A}"/>
                  </a:ext>
                </a:extLst>
              </p:cNvPr>
              <p:cNvSpPr txBox="1"/>
              <p:nvPr userDrawn="1"/>
            </p:nvSpPr>
            <p:spPr>
              <a:xfrm>
                <a:off x="4897880" y="2236901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FF0000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01</a:t>
                </a:r>
                <a:endParaRPr lang="en-US" sz="3200" dirty="0">
                  <a:solidFill>
                    <a:srgbClr val="FF0000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7" name="直接连接符 64">
                <a:extLst>
                  <a:ext uri="{FF2B5EF4-FFF2-40B4-BE49-F238E27FC236}">
                    <a16:creationId xmlns:a16="http://schemas.microsoft.com/office/drawing/2014/main" id="{B5A835A1-397F-8D40-A5A8-BFA3F3FA7E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627363" y="2369410"/>
                <a:ext cx="0" cy="293295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内容占位符 21">
              <a:extLst>
                <a:ext uri="{FF2B5EF4-FFF2-40B4-BE49-F238E27FC236}">
                  <a16:creationId xmlns:a16="http://schemas.microsoft.com/office/drawing/2014/main" id="{F2095135-ECAC-C243-85C5-FB5676DC97F6}"/>
                </a:ext>
              </a:extLst>
            </p:cNvPr>
            <p:cNvSpPr txBox="1">
              <a:spLocks/>
            </p:cNvSpPr>
            <p:nvPr/>
          </p:nvSpPr>
          <p:spPr>
            <a:xfrm>
              <a:off x="1891338" y="1547173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FF0000"/>
                  </a:solidFill>
                </a:rPr>
                <a:t>Paddle</a:t>
              </a:r>
              <a:r>
                <a:rPr lang="zh-CN" altLang="en-US" b="0" dirty="0">
                  <a:solidFill>
                    <a:srgbClr val="FF0000"/>
                  </a:solidFill>
                </a:rPr>
                <a:t>概览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D3FC6D-08CB-464A-8579-40BC58B728E4}"/>
              </a:ext>
            </a:extLst>
          </p:cNvPr>
          <p:cNvGrpSpPr/>
          <p:nvPr/>
        </p:nvGrpSpPr>
        <p:grpSpPr>
          <a:xfrm>
            <a:off x="856769" y="2517886"/>
            <a:ext cx="4002683" cy="723900"/>
            <a:chOff x="5455641" y="2961126"/>
            <a:chExt cx="4002683" cy="7239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709469E-92D1-8F45-BFC6-7E121A82D9F5}"/>
                </a:ext>
              </a:extLst>
            </p:cNvPr>
            <p:cNvGrpSpPr/>
            <p:nvPr/>
          </p:nvGrpSpPr>
          <p:grpSpPr>
            <a:xfrm>
              <a:off x="5455641" y="2990338"/>
              <a:ext cx="2304256" cy="552780"/>
              <a:chOff x="5174446" y="2787033"/>
              <a:chExt cx="2304256" cy="552780"/>
            </a:xfrm>
          </p:grpSpPr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E60BFEA9-2C4B-CC4D-A0F2-428C7F72E53A}"/>
                  </a:ext>
                </a:extLst>
              </p:cNvPr>
              <p:cNvSpPr txBox="1"/>
              <p:nvPr userDrawn="1"/>
            </p:nvSpPr>
            <p:spPr>
              <a:xfrm>
                <a:off x="5174446" y="278703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02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0" name="直接连接符 65">
                <a:extLst>
                  <a:ext uri="{FF2B5EF4-FFF2-40B4-BE49-F238E27FC236}">
                    <a16:creationId xmlns:a16="http://schemas.microsoft.com/office/drawing/2014/main" id="{DEE51BE9-0A42-CE4C-B49F-2DC4D7BB9A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20538" y="2924175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内容占位符 21">
              <a:extLst>
                <a:ext uri="{FF2B5EF4-FFF2-40B4-BE49-F238E27FC236}">
                  <a16:creationId xmlns:a16="http://schemas.microsoft.com/office/drawing/2014/main" id="{3BA3F471-0039-1244-9BBB-B89B2AA766E0}"/>
                </a:ext>
              </a:extLst>
            </p:cNvPr>
            <p:cNvSpPr txBox="1">
              <a:spLocks/>
            </p:cNvSpPr>
            <p:nvPr/>
          </p:nvSpPr>
          <p:spPr>
            <a:xfrm>
              <a:off x="7482831" y="2961126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编译时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49D1485-54FB-3847-8B3F-D0B17ADDB7E6}"/>
              </a:ext>
            </a:extLst>
          </p:cNvPr>
          <p:cNvGrpSpPr/>
          <p:nvPr/>
        </p:nvGrpSpPr>
        <p:grpSpPr>
          <a:xfrm>
            <a:off x="856769" y="3448839"/>
            <a:ext cx="3989931" cy="723900"/>
            <a:chOff x="6004303" y="3707814"/>
            <a:chExt cx="3989931" cy="7239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AB39F0-7B1E-2241-A84C-2DB77CD96B64}"/>
                </a:ext>
              </a:extLst>
            </p:cNvPr>
            <p:cNvGrpSpPr/>
            <p:nvPr/>
          </p:nvGrpSpPr>
          <p:grpSpPr>
            <a:xfrm>
              <a:off x="6004303" y="3734983"/>
              <a:ext cx="2304256" cy="552780"/>
              <a:chOff x="5610564" y="3425638"/>
              <a:chExt cx="2304256" cy="552780"/>
            </a:xfrm>
          </p:grpSpPr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82DE7DEC-12A9-4A48-AFF5-8A1FB884EB03}"/>
                  </a:ext>
                </a:extLst>
              </p:cNvPr>
              <p:cNvSpPr txBox="1"/>
              <p:nvPr userDrawn="1"/>
            </p:nvSpPr>
            <p:spPr>
              <a:xfrm>
                <a:off x="5610564" y="3425638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03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3" name="直接连接符 66">
                <a:extLst>
                  <a:ext uri="{FF2B5EF4-FFF2-40B4-BE49-F238E27FC236}">
                    <a16:creationId xmlns:a16="http://schemas.microsoft.com/office/drawing/2014/main" id="{7D32E94A-FC77-CB44-8C7E-66CEDF3E35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339097" y="3573463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内容占位符 21">
              <a:extLst>
                <a:ext uri="{FF2B5EF4-FFF2-40B4-BE49-F238E27FC236}">
                  <a16:creationId xmlns:a16="http://schemas.microsoft.com/office/drawing/2014/main" id="{4A597F0F-F03B-5845-AAA5-6877561F4E2E}"/>
                </a:ext>
              </a:extLst>
            </p:cNvPr>
            <p:cNvSpPr txBox="1">
              <a:spLocks/>
            </p:cNvSpPr>
            <p:nvPr/>
          </p:nvSpPr>
          <p:spPr>
            <a:xfrm>
              <a:off x="8018741" y="3707814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运行时</a:t>
              </a:r>
              <a:r>
                <a:rPr lang="en-US" altLang="zh-CN" b="0" dirty="0">
                  <a:solidFill>
                    <a:srgbClr val="2339DA"/>
                  </a:solidFill>
                </a:rPr>
                <a:t>Executor</a:t>
              </a:r>
              <a:endParaRPr lang="zh-CN" altLang="en-US" b="0" dirty="0">
                <a:solidFill>
                  <a:srgbClr val="2339DA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41E57B1-F3B6-5F4A-BE0C-346AE643FFE8}"/>
              </a:ext>
            </a:extLst>
          </p:cNvPr>
          <p:cNvGrpSpPr/>
          <p:nvPr/>
        </p:nvGrpSpPr>
        <p:grpSpPr>
          <a:xfrm>
            <a:off x="856769" y="4371480"/>
            <a:ext cx="3984731" cy="723900"/>
            <a:chOff x="6559511" y="4454502"/>
            <a:chExt cx="3984731" cy="72390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8B0BB51-CDFF-4E4A-A521-8B8BB41F3CB7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AF8DBAF8-0BD8-4745-9E01-0868BCF2ACB2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04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6" name="直接连接符 67">
                <a:extLst>
                  <a:ext uri="{FF2B5EF4-FFF2-40B4-BE49-F238E27FC236}">
                    <a16:creationId xmlns:a16="http://schemas.microsoft.com/office/drawing/2014/main" id="{218B4845-7840-CE4D-9729-8BC18ED9CA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内容占位符 21">
              <a:extLst>
                <a:ext uri="{FF2B5EF4-FFF2-40B4-BE49-F238E27FC236}">
                  <a16:creationId xmlns:a16="http://schemas.microsoft.com/office/drawing/2014/main" id="{80E05D25-E173-8446-876D-7CB7DBC29CE2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运行时</a:t>
              </a:r>
              <a:r>
                <a:rPr lang="en-US" altLang="zh-CN" b="0" dirty="0">
                  <a:solidFill>
                    <a:srgbClr val="2339DA"/>
                  </a:solidFill>
                </a:rPr>
                <a:t>PE</a:t>
              </a:r>
              <a:endParaRPr lang="zh-CN" altLang="en-US" b="0" dirty="0">
                <a:solidFill>
                  <a:srgbClr val="2339DA"/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EBD5C2B0-74AB-594D-944C-9D72241F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18" b="29133"/>
          <a:stretch/>
        </p:blipFill>
        <p:spPr>
          <a:xfrm>
            <a:off x="7263956" y="2186096"/>
            <a:ext cx="4178401" cy="1819625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0D4C75C-C7F1-8E43-85AE-C23E8BD5395C}"/>
              </a:ext>
            </a:extLst>
          </p:cNvPr>
          <p:cNvGrpSpPr/>
          <p:nvPr/>
        </p:nvGrpSpPr>
        <p:grpSpPr>
          <a:xfrm>
            <a:off x="859542" y="5238777"/>
            <a:ext cx="3984731" cy="723900"/>
            <a:chOff x="6559511" y="4454502"/>
            <a:chExt cx="3984731" cy="72390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4A8E693-8F97-8849-BD37-052029120E7B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34" name="TextBox 13">
                <a:extLst>
                  <a:ext uri="{FF2B5EF4-FFF2-40B4-BE49-F238E27FC236}">
                    <a16:creationId xmlns:a16="http://schemas.microsoft.com/office/drawing/2014/main" id="{98279831-D193-134B-A849-65FA72FD5E50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05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35" name="直接连接符 67">
                <a:extLst>
                  <a:ext uri="{FF2B5EF4-FFF2-40B4-BE49-F238E27FC236}">
                    <a16:creationId xmlns:a16="http://schemas.microsoft.com/office/drawing/2014/main" id="{6F4FB3E7-C13A-8B41-8BCC-C949A7987C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内容占位符 21">
              <a:extLst>
                <a:ext uri="{FF2B5EF4-FFF2-40B4-BE49-F238E27FC236}">
                  <a16:creationId xmlns:a16="http://schemas.microsoft.com/office/drawing/2014/main" id="{F29FC459-4185-BD4C-8A1B-1A2375BB20E6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2339DA"/>
                  </a:solidFill>
                </a:rPr>
                <a:t>Paddle</a:t>
              </a:r>
              <a:r>
                <a:rPr lang="zh-CN" altLang="en-US" b="0" dirty="0">
                  <a:solidFill>
                    <a:srgbClr val="2339DA"/>
                  </a:solidFill>
                </a:rPr>
                <a:t>中的优化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306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1E9CEB-8A37-F846-BDBA-38C3E59EFE64}"/>
              </a:ext>
            </a:extLst>
          </p:cNvPr>
          <p:cNvSpPr/>
          <p:nvPr/>
        </p:nvSpPr>
        <p:spPr>
          <a:xfrm>
            <a:off x="160020" y="979130"/>
            <a:ext cx="11361420" cy="32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创建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Scoep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循环执行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释放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3648396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4C353A-B756-804D-88C0-D3DDF3FB6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747" y="1364764"/>
            <a:ext cx="5099909" cy="6869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B65C5B-F498-DA4B-AE97-BC2C4F524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48" y="3023475"/>
            <a:ext cx="5606457" cy="1839890"/>
          </a:xfrm>
          <a:prstGeom prst="rect">
            <a:avLst/>
          </a:prstGeom>
        </p:spPr>
      </p:pic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12409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11361420" cy="32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创建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Scoep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循环执行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释放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6B7A99-D7A7-C54C-8903-E95466B5768B}"/>
              </a:ext>
            </a:extLst>
          </p:cNvPr>
          <p:cNvSpPr/>
          <p:nvPr/>
        </p:nvSpPr>
        <p:spPr>
          <a:xfrm>
            <a:off x="4337747" y="953936"/>
            <a:ext cx="4951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）循环遍历所有Desc，通过OpRegistry创建OP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D8464A-0BB5-1647-9922-7F04E038FC40}"/>
              </a:ext>
            </a:extLst>
          </p:cNvPr>
          <p:cNvSpPr/>
          <p:nvPr/>
        </p:nvSpPr>
        <p:spPr>
          <a:xfrm>
            <a:off x="4337747" y="2256376"/>
            <a:ext cx="6683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）通过</a:t>
            </a:r>
            <a:r>
              <a:rPr lang="en-US" altLang="zh-CN" dirty="0"/>
              <a:t>type</a:t>
            </a:r>
            <a:r>
              <a:rPr lang="zh-CN" altLang="en-US" dirty="0"/>
              <a:t>在</a:t>
            </a:r>
            <a:r>
              <a:rPr lang="en-US" altLang="zh-CN" dirty="0" err="1"/>
              <a:t>OpInfoMap</a:t>
            </a:r>
            <a:r>
              <a:rPr lang="zh-CN" altLang="en-US" dirty="0"/>
              <a:t>中拿到</a:t>
            </a:r>
            <a:r>
              <a:rPr lang="en-US" altLang="zh-CN" dirty="0" err="1"/>
              <a:t>OpInfo</a:t>
            </a:r>
            <a:r>
              <a:rPr lang="zh-CN" altLang="en-US" dirty="0"/>
              <a:t>，通过</a:t>
            </a:r>
            <a:r>
              <a:rPr lang="en-US" altLang="zh-CN" b="1" dirty="0" err="1"/>
              <a:t>OpInfo</a:t>
            </a:r>
            <a:r>
              <a:rPr lang="zh-CN" altLang="en-US" dirty="0"/>
              <a:t>完成</a:t>
            </a:r>
            <a:r>
              <a:rPr lang="en-US" altLang="zh-CN" dirty="0"/>
              <a:t>Create</a:t>
            </a:r>
          </a:p>
          <a:p>
            <a:r>
              <a:rPr lang="en-US" altLang="zh-CN" b="1" dirty="0" err="1"/>
              <a:t>OpInfoMap</a:t>
            </a:r>
            <a:r>
              <a:rPr lang="zh-CN" altLang="en-US" dirty="0"/>
              <a:t>的核心成员变量是下图中的</a:t>
            </a:r>
            <a:r>
              <a:rPr lang="en-US" altLang="zh-CN" b="1" dirty="0"/>
              <a:t>map_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40DB593-2956-8545-B6AE-53C36D148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747" y="5104900"/>
            <a:ext cx="5657485" cy="36590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1FCB660-3CE2-F146-8B19-AE13880FB42C}"/>
              </a:ext>
            </a:extLst>
          </p:cNvPr>
          <p:cNvSpPr/>
          <p:nvPr/>
        </p:nvSpPr>
        <p:spPr>
          <a:xfrm>
            <a:off x="4471792" y="3507288"/>
            <a:ext cx="3571127" cy="257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0772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C8E10C-EFAB-5A4C-A9E7-9D41CB67A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97" y="1412817"/>
            <a:ext cx="3895665" cy="2023071"/>
          </a:xfrm>
          <a:prstGeom prst="rect">
            <a:avLst/>
          </a:prstGeom>
        </p:spPr>
      </p:pic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12409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11361420" cy="32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创建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Scoep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循环执行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释放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B09573-6C2B-5A44-BB03-74C60EEC6454}"/>
              </a:ext>
            </a:extLst>
          </p:cNvPr>
          <p:cNvSpPr/>
          <p:nvPr/>
        </p:nvSpPr>
        <p:spPr>
          <a:xfrm>
            <a:off x="4189157" y="979130"/>
            <a:ext cx="7468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/>
              <a:t>OpInfo</a:t>
            </a:r>
            <a:r>
              <a:rPr lang="zh-CN" altLang="en-US" dirty="0"/>
              <a:t>是框架提前注册好的，里面包含</a:t>
            </a:r>
            <a:r>
              <a:rPr lang="en-US" altLang="zh-CN" dirty="0"/>
              <a:t>OP</a:t>
            </a:r>
            <a:r>
              <a:rPr lang="zh-CN" altLang="en-US" dirty="0"/>
              <a:t>创建所需的所有</a:t>
            </a:r>
            <a:r>
              <a:rPr lang="en-US" altLang="zh-CN" dirty="0"/>
              <a:t>“</a:t>
            </a:r>
            <a:r>
              <a:rPr lang="zh-CN" altLang="en-US" dirty="0"/>
              <a:t>工具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44BA21-62C6-7646-B8FA-2EFBAD495E30}"/>
              </a:ext>
            </a:extLst>
          </p:cNvPr>
          <p:cNvSpPr/>
          <p:nvPr/>
        </p:nvSpPr>
        <p:spPr>
          <a:xfrm>
            <a:off x="4189156" y="3654507"/>
            <a:ext cx="7583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Op</a:t>
            </a:r>
            <a:r>
              <a:rPr lang="zh-CN" altLang="en-US" dirty="0"/>
              <a:t>的注册管理就是</a:t>
            </a:r>
            <a:r>
              <a:rPr lang="zh-CN" altLang="en-US" b="1" dirty="0"/>
              <a:t>把</a:t>
            </a:r>
            <a:r>
              <a:rPr lang="en-US" altLang="zh-CN" b="1" dirty="0" err="1"/>
              <a:t>OpInfo</a:t>
            </a:r>
            <a:r>
              <a:rPr lang="zh-CN" altLang="en-US" b="1" dirty="0"/>
              <a:t>构造好</a:t>
            </a:r>
            <a:r>
              <a:rPr lang="zh-CN" altLang="en-US" dirty="0"/>
              <a:t>，</a:t>
            </a:r>
            <a:r>
              <a:rPr lang="en-US" altLang="zh-CN" b="1" dirty="0"/>
              <a:t>Insert</a:t>
            </a:r>
            <a:r>
              <a:rPr lang="zh-CN" altLang="en-US" b="1" dirty="0"/>
              <a:t>到</a:t>
            </a:r>
            <a:r>
              <a:rPr lang="en-US" altLang="zh-CN" b="1" dirty="0"/>
              <a:t>map_</a:t>
            </a:r>
            <a:r>
              <a:rPr lang="zh-CN" altLang="en-US" b="1" dirty="0"/>
              <a:t>中去</a:t>
            </a:r>
            <a:endParaRPr lang="en-US" altLang="zh-CN" b="1" dirty="0"/>
          </a:p>
          <a:p>
            <a:r>
              <a:rPr lang="zh-CN" altLang="en-US" dirty="0"/>
              <a:t>  对于特定</a:t>
            </a:r>
            <a:r>
              <a:rPr lang="en-US" altLang="zh-CN" dirty="0"/>
              <a:t>OP</a:t>
            </a:r>
            <a:r>
              <a:rPr lang="zh-CN" altLang="en-US" dirty="0"/>
              <a:t>，不一定实现</a:t>
            </a:r>
            <a:r>
              <a:rPr lang="en-US" altLang="zh-CN" dirty="0" err="1"/>
              <a:t>OpInfo</a:t>
            </a:r>
            <a:r>
              <a:rPr lang="zh-CN" altLang="en-US" dirty="0"/>
              <a:t>的所有</a:t>
            </a:r>
            <a:r>
              <a:rPr lang="en-US" altLang="zh-CN" dirty="0"/>
              <a:t>“</a:t>
            </a:r>
            <a:r>
              <a:rPr lang="zh-CN" altLang="en-US" dirty="0"/>
              <a:t>工具</a:t>
            </a:r>
            <a:r>
              <a:rPr lang="en-US" altLang="zh-CN" dirty="0"/>
              <a:t>”</a:t>
            </a:r>
            <a:r>
              <a:rPr lang="zh-CN" altLang="en-US" dirty="0"/>
              <a:t>，</a:t>
            </a:r>
            <a:r>
              <a:rPr lang="en-US" altLang="zh-CN" dirty="0"/>
              <a:t>Paddle</a:t>
            </a:r>
            <a:r>
              <a:rPr lang="zh-CN" altLang="en-US" dirty="0"/>
              <a:t>提供了很好的注册宏，让注册变得非常简单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81D6EC-DBB0-FF4D-9ACD-A62C22F703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72037" y="4625202"/>
            <a:ext cx="6969656" cy="161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12409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11361420" cy="32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创建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Scoep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循环执行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释放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B09573-6C2B-5A44-BB03-74C60EEC6454}"/>
              </a:ext>
            </a:extLst>
          </p:cNvPr>
          <p:cNvSpPr/>
          <p:nvPr/>
        </p:nvSpPr>
        <p:spPr>
          <a:xfrm>
            <a:off x="4189157" y="979130"/>
            <a:ext cx="7497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 err="1"/>
              <a:t>OpInfo</a:t>
            </a:r>
            <a:r>
              <a:rPr lang="zh-CN" altLang="en-US" dirty="0"/>
              <a:t>的填充，利用</a:t>
            </a:r>
            <a:r>
              <a:rPr lang="en-US" altLang="zh-CN" dirty="0"/>
              <a:t>C++</a:t>
            </a:r>
            <a:r>
              <a:rPr lang="zh-CN" altLang="en-US" dirty="0"/>
              <a:t>模板元编程技巧，</a:t>
            </a:r>
            <a:r>
              <a:rPr lang="zh-CN" altLang="en-US" b="1" dirty="0"/>
              <a:t>模板参数匹配，递归调用，</a:t>
            </a:r>
            <a:r>
              <a:rPr lang="zh-CN" altLang="en-US" dirty="0"/>
              <a:t>每次匹配用户传递的一个参数，找到对应的</a:t>
            </a:r>
            <a:r>
              <a:rPr lang="en-US" altLang="zh-CN" b="1" dirty="0"/>
              <a:t>Filler</a:t>
            </a:r>
            <a:r>
              <a:rPr lang="zh-CN" altLang="en-US" b="1" dirty="0"/>
              <a:t>填充</a:t>
            </a:r>
            <a:r>
              <a:rPr lang="en-US" altLang="zh-CN" b="1" dirty="0" err="1"/>
              <a:t>OpInfo</a:t>
            </a:r>
            <a:r>
              <a:rPr lang="zh-CN" altLang="en-US" dirty="0"/>
              <a:t>中的一项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0D2EA4-BC1E-E64D-ACA1-30AFE68B18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77498" y="1794555"/>
            <a:ext cx="6706732" cy="24479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3E3E33-19E0-964B-A789-75A8B3CBB8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77498" y="4331542"/>
            <a:ext cx="6706732" cy="227499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52D7DE1-ED4E-3544-8A4E-9C6B0E2D3673}"/>
              </a:ext>
            </a:extLst>
          </p:cNvPr>
          <p:cNvSpPr/>
          <p:nvPr/>
        </p:nvSpPr>
        <p:spPr>
          <a:xfrm>
            <a:off x="4609579" y="5469039"/>
            <a:ext cx="1653436" cy="3555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902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12409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11361420" cy="32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创建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Scoep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循环执行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释放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B09573-6C2B-5A44-BB03-74C60EEC6454}"/>
              </a:ext>
            </a:extLst>
          </p:cNvPr>
          <p:cNvSpPr/>
          <p:nvPr/>
        </p:nvSpPr>
        <p:spPr>
          <a:xfrm>
            <a:off x="4189157" y="979130"/>
            <a:ext cx="733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）在整个</a:t>
            </a:r>
            <a:r>
              <a:rPr lang="en-US" altLang="zh-CN" dirty="0" err="1"/>
              <a:t>OpInfo</a:t>
            </a:r>
            <a:r>
              <a:rPr lang="zh-CN" altLang="en-US" dirty="0"/>
              <a:t>构造好后，</a:t>
            </a:r>
            <a:r>
              <a:rPr lang="en-US" altLang="zh-CN" dirty="0"/>
              <a:t>insert</a:t>
            </a:r>
            <a:r>
              <a:rPr lang="zh-CN" altLang="en-US" dirty="0"/>
              <a:t>到</a:t>
            </a:r>
            <a:r>
              <a:rPr lang="en-US" altLang="zh-CN" dirty="0"/>
              <a:t>map_</a:t>
            </a:r>
            <a:r>
              <a:rPr lang="zh-CN" altLang="en-US" dirty="0"/>
              <a:t>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5AA846-9200-F049-B595-02C7E8B2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57" y="1623122"/>
            <a:ext cx="7600408" cy="8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16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27139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406140" cy="32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创建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构造</a:t>
            </a:r>
            <a:r>
              <a:rPr kumimoji="1" lang="en-US" altLang="zh-CN" sz="2000" dirty="0" err="1">
                <a:solidFill>
                  <a:srgbClr val="FF0000"/>
                </a:solidFill>
                <a:latin typeface="Courier" pitchFamily="2" charset="0"/>
              </a:rPr>
              <a:t>UnusedVars</a:t>
            </a: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Scoep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循环执行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释放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6B7A99-D7A7-C54C-8903-E95466B5768B}"/>
              </a:ext>
            </a:extLst>
          </p:cNvPr>
          <p:cNvSpPr/>
          <p:nvPr/>
        </p:nvSpPr>
        <p:spPr>
          <a:xfrm>
            <a:off x="4337747" y="953936"/>
            <a:ext cx="7550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UnusedVars</a:t>
            </a:r>
            <a:r>
              <a:rPr lang="zh-CN" altLang="en-US" dirty="0"/>
              <a:t>含义是：当某个</a:t>
            </a:r>
            <a:r>
              <a:rPr lang="en-US" altLang="zh-CN" dirty="0"/>
              <a:t>OP</a:t>
            </a:r>
            <a:r>
              <a:rPr lang="zh-CN" altLang="en-US" dirty="0"/>
              <a:t>执行完后，对应的</a:t>
            </a:r>
            <a:r>
              <a:rPr lang="en-US" altLang="zh-CN" dirty="0" err="1"/>
              <a:t>Vars</a:t>
            </a:r>
            <a:r>
              <a:rPr lang="zh-CN" altLang="en-US" dirty="0"/>
              <a:t>后面不再需要了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D8464A-0BB5-1647-9922-7F04E038FC40}"/>
              </a:ext>
            </a:extLst>
          </p:cNvPr>
          <p:cNvSpPr/>
          <p:nvPr/>
        </p:nvSpPr>
        <p:spPr>
          <a:xfrm>
            <a:off x="4337747" y="1877436"/>
            <a:ext cx="7343713" cy="4205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UnUsedVars</a:t>
            </a:r>
            <a:r>
              <a:rPr lang="zh-CN" altLang="en-US" dirty="0"/>
              <a:t>构造：只需要遍历</a:t>
            </a:r>
            <a:r>
              <a:rPr lang="en-US" altLang="zh-CN" dirty="0"/>
              <a:t>OP</a:t>
            </a:r>
            <a:r>
              <a:rPr lang="zh-CN" altLang="en-US" dirty="0"/>
              <a:t>，标记</a:t>
            </a:r>
            <a:r>
              <a:rPr lang="en-US" altLang="zh-CN" dirty="0"/>
              <a:t>Var</a:t>
            </a:r>
            <a:r>
              <a:rPr lang="zh-CN" altLang="en-US" dirty="0"/>
              <a:t>的最后使用</a:t>
            </a:r>
            <a:r>
              <a:rPr lang="en-US" altLang="zh-CN" dirty="0"/>
              <a:t>OP</a:t>
            </a:r>
            <a:r>
              <a:rPr lang="zh-CN" altLang="en-US" dirty="0"/>
              <a:t>，再转义成</a:t>
            </a:r>
            <a:r>
              <a:rPr lang="en-US" altLang="zh-CN" dirty="0"/>
              <a:t>UnUsedVars</a:t>
            </a:r>
            <a:r>
              <a:rPr lang="zh-CN" altLang="en-US" dirty="0"/>
              <a:t>的</a:t>
            </a:r>
            <a:r>
              <a:rPr lang="en-US" altLang="zh-CN" dirty="0"/>
              <a:t>map</a:t>
            </a:r>
            <a:r>
              <a:rPr lang="zh-CN" altLang="en-US" dirty="0"/>
              <a:t>格式即可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）有些</a:t>
            </a:r>
            <a:r>
              <a:rPr lang="en-US" altLang="zh-CN" dirty="0" err="1"/>
              <a:t>Vars</a:t>
            </a:r>
            <a:r>
              <a:rPr lang="zh-CN" altLang="en-US" dirty="0"/>
              <a:t>是不能被提前释放的：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b="1" dirty="0"/>
              <a:t>Fetch</a:t>
            </a:r>
            <a:r>
              <a:rPr lang="zh-CN" altLang="en-US" b="1" dirty="0"/>
              <a:t>的</a:t>
            </a:r>
            <a:r>
              <a:rPr lang="en-US" altLang="zh-CN" b="1" dirty="0"/>
              <a:t>Var</a:t>
            </a:r>
            <a:r>
              <a:rPr lang="zh-CN" altLang="en-US" dirty="0"/>
              <a:t>。在</a:t>
            </a:r>
            <a:r>
              <a:rPr lang="en-US" altLang="zh-CN" dirty="0"/>
              <a:t>Run</a:t>
            </a:r>
            <a:r>
              <a:rPr lang="zh-CN" altLang="en-US" dirty="0"/>
              <a:t>结束后，用户还要用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b="1" dirty="0" err="1"/>
              <a:t>Persistable</a:t>
            </a:r>
            <a:r>
              <a:rPr lang="zh-CN" altLang="en-US" b="1" dirty="0"/>
              <a:t>的</a:t>
            </a:r>
            <a:r>
              <a:rPr lang="zh-CN" altLang="en-US" dirty="0"/>
              <a:t>。基本都是</a:t>
            </a:r>
            <a:r>
              <a:rPr lang="en-US" altLang="zh-CN" dirty="0"/>
              <a:t>Parameter</a:t>
            </a:r>
            <a:r>
              <a:rPr lang="zh-CN" altLang="en-US" dirty="0"/>
              <a:t>，需要保留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/>
              <a:t>控制流前向</a:t>
            </a:r>
            <a:r>
              <a:rPr lang="en-US" altLang="zh-CN" dirty="0"/>
              <a:t>Block</a:t>
            </a:r>
            <a:r>
              <a:rPr lang="zh-CN" altLang="en-US" dirty="0"/>
              <a:t>中，可能有些变量在</a:t>
            </a:r>
            <a:r>
              <a:rPr lang="zh-CN" altLang="en-US" b="1" dirty="0"/>
              <a:t>反向</a:t>
            </a:r>
            <a:r>
              <a:rPr lang="en-US" altLang="zh-CN" dirty="0"/>
              <a:t>Block</a:t>
            </a:r>
            <a:r>
              <a:rPr lang="zh-CN" altLang="en-US" dirty="0"/>
              <a:t>中会用到。即使前向</a:t>
            </a:r>
            <a:r>
              <a:rPr lang="en-US" altLang="zh-CN" dirty="0"/>
              <a:t>Block</a:t>
            </a:r>
            <a:r>
              <a:rPr lang="zh-CN" altLang="en-US" dirty="0"/>
              <a:t>中的</a:t>
            </a:r>
            <a:r>
              <a:rPr lang="en-US" altLang="zh-CN" dirty="0"/>
              <a:t>OP</a:t>
            </a:r>
            <a:r>
              <a:rPr lang="zh-CN" altLang="en-US" dirty="0"/>
              <a:t>用完，也还需要保留。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只有这</a:t>
            </a:r>
            <a:r>
              <a:rPr lang="en-US" altLang="zh-CN" dirty="0"/>
              <a:t>3</a:t>
            </a:r>
            <a:r>
              <a:rPr lang="zh-CN" altLang="en-US" dirty="0"/>
              <a:t>种类型可以提前释放：</a:t>
            </a:r>
            <a:r>
              <a:rPr lang="en-US" altLang="zh-CN" dirty="0"/>
              <a:t> LOD_TENSOR</a:t>
            </a:r>
            <a:r>
              <a:rPr lang="zh-CN" altLang="zh-CN" dirty="0"/>
              <a:t>、</a:t>
            </a:r>
            <a:r>
              <a:rPr lang="en-US" altLang="zh-CN" dirty="0"/>
              <a:t>SELECTED_ROWS</a:t>
            </a:r>
            <a:r>
              <a:rPr lang="zh-CN" altLang="zh-CN" dirty="0"/>
              <a:t>、</a:t>
            </a:r>
            <a:r>
              <a:rPr lang="en-US" altLang="zh-CN" dirty="0"/>
              <a:t>LOD_TENSOR_ARRAY</a:t>
            </a:r>
            <a:r>
              <a:rPr lang="zh-CN" altLang="zh-CN" dirty="0"/>
              <a:t> </a:t>
            </a:r>
            <a:r>
              <a:rPr lang="zh-CN" altLang="en-US" dirty="0"/>
              <a:t>。</a:t>
            </a:r>
            <a:r>
              <a:rPr lang="zh-CN" altLang="en-US" b="1" dirty="0"/>
              <a:t>为啥？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A71412-9123-CC44-82FC-D01FDF63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60" y="1372230"/>
            <a:ext cx="7119746" cy="2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34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37600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406140" cy="32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创建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构造</a:t>
            </a:r>
            <a:r>
              <a:rPr kumimoji="1" lang="en-US" altLang="zh-CN" sz="2000" dirty="0" err="1">
                <a:solidFill>
                  <a:srgbClr val="FF0000"/>
                </a:solidFill>
                <a:latin typeface="Courier" pitchFamily="2" charset="0"/>
              </a:rPr>
              <a:t>Scoep</a:t>
            </a: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循环执行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释放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6B7A99-D7A7-C54C-8903-E95466B5768B}"/>
              </a:ext>
            </a:extLst>
          </p:cNvPr>
          <p:cNvSpPr/>
          <p:nvPr/>
        </p:nvSpPr>
        <p:spPr>
          <a:xfrm>
            <a:off x="4337747" y="953936"/>
            <a:ext cx="75221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kumimoji="1" lang="en-US" altLang="zh-CN" dirty="0">
                <a:latin typeface="Courier" pitchFamily="2" charset="0"/>
              </a:rPr>
              <a:t>Scope</a:t>
            </a:r>
            <a:r>
              <a:rPr kumimoji="1" lang="zh-CN" altLang="en-US" dirty="0">
                <a:latin typeface="Courier" pitchFamily="2" charset="0"/>
              </a:rPr>
              <a:t>用于运行时管理</a:t>
            </a:r>
            <a:r>
              <a:rPr kumimoji="1" lang="en-US" altLang="zh-CN" dirty="0">
                <a:latin typeface="Courier" pitchFamily="2" charset="0"/>
              </a:rPr>
              <a:t>Variable</a:t>
            </a:r>
            <a:r>
              <a:rPr kumimoji="1" lang="zh-CN" altLang="en-US" dirty="0">
                <a:latin typeface="Courier" pitchFamily="2" charset="0"/>
              </a:rPr>
              <a:t>使用。</a:t>
            </a:r>
            <a:r>
              <a:rPr kumimoji="1" lang="en-US" altLang="zh-CN" dirty="0">
                <a:latin typeface="Courier" pitchFamily="2" charset="0"/>
              </a:rPr>
              <a:t>Scope</a:t>
            </a:r>
            <a:r>
              <a:rPr kumimoji="1" lang="zh-CN" altLang="en-US" dirty="0">
                <a:latin typeface="Courier" pitchFamily="2" charset="0"/>
              </a:rPr>
              <a:t>可以有子</a:t>
            </a:r>
            <a:r>
              <a:rPr kumimoji="1" lang="en-US" altLang="zh-CN" dirty="0">
                <a:latin typeface="Courier" pitchFamily="2" charset="0"/>
              </a:rPr>
              <a:t>Scope</a:t>
            </a:r>
            <a:r>
              <a:rPr kumimoji="1" lang="zh-CN" altLang="en-US" dirty="0">
                <a:latin typeface="Courier" pitchFamily="2" charset="0"/>
              </a:rPr>
              <a:t>，实现</a:t>
            </a:r>
            <a:r>
              <a:rPr kumimoji="1" lang="zh-CN" altLang="en-US" b="1" dirty="0">
                <a:latin typeface="Courier" pitchFamily="2" charset="0"/>
              </a:rPr>
              <a:t>分级管理</a:t>
            </a:r>
            <a:r>
              <a:rPr kumimoji="1" lang="zh-CN" altLang="en-US" dirty="0">
                <a:latin typeface="Courier" pitchFamily="2" charset="0"/>
              </a:rPr>
              <a:t>，级别越低</a:t>
            </a:r>
            <a:r>
              <a:rPr kumimoji="1" lang="en-US" altLang="zh-CN" b="1" dirty="0">
                <a:latin typeface="Courier" pitchFamily="2" charset="0"/>
              </a:rPr>
              <a:t>”</a:t>
            </a:r>
            <a:r>
              <a:rPr kumimoji="1" lang="zh-CN" altLang="en-US" b="1" dirty="0">
                <a:latin typeface="Courier" pitchFamily="2" charset="0"/>
              </a:rPr>
              <a:t>临时性</a:t>
            </a:r>
            <a:r>
              <a:rPr kumimoji="1" lang="en-US" altLang="zh-CN" b="1" dirty="0">
                <a:latin typeface="Courier" pitchFamily="2" charset="0"/>
              </a:rPr>
              <a:t>”</a:t>
            </a:r>
            <a:r>
              <a:rPr kumimoji="1" lang="zh-CN" altLang="en-US" dirty="0">
                <a:latin typeface="Courier" pitchFamily="2" charset="0"/>
              </a:rPr>
              <a:t>越强。</a:t>
            </a:r>
            <a:endParaRPr kumimoji="1" lang="en-US" altLang="zh-CN" dirty="0">
              <a:latin typeface="Courier" pitchFamily="2" charset="0"/>
            </a:endParaRPr>
          </a:p>
          <a:p>
            <a:endParaRPr kumimoji="1" lang="en-US" altLang="zh-CN" dirty="0">
              <a:latin typeface="Courier" pitchFamily="2" charset="0"/>
            </a:endParaRPr>
          </a:p>
          <a:p>
            <a:r>
              <a:rPr kumimoji="1" lang="en-US" altLang="zh-CN" dirty="0">
                <a:latin typeface="Courier" pitchFamily="2" charset="0"/>
              </a:rPr>
              <a:t>2</a:t>
            </a:r>
            <a:r>
              <a:rPr kumimoji="1" lang="zh-CN" altLang="en-US" dirty="0">
                <a:latin typeface="Courier" pitchFamily="2" charset="0"/>
              </a:rPr>
              <a:t>）</a:t>
            </a:r>
            <a:r>
              <a:rPr kumimoji="1" lang="en-US" altLang="zh-CN" dirty="0">
                <a:latin typeface="Courier" pitchFamily="2" charset="0"/>
              </a:rPr>
              <a:t>Executor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Run</a:t>
            </a:r>
            <a:r>
              <a:rPr kumimoji="1" lang="zh-CN" altLang="en-US" dirty="0">
                <a:latin typeface="Courier" pitchFamily="2" charset="0"/>
              </a:rPr>
              <a:t>之前，</a:t>
            </a:r>
            <a:r>
              <a:rPr kumimoji="1" lang="zh-CN" altLang="en-US" b="1" dirty="0">
                <a:latin typeface="Courier" pitchFamily="2" charset="0"/>
              </a:rPr>
              <a:t>将</a:t>
            </a:r>
            <a:r>
              <a:rPr kumimoji="1" lang="en-US" altLang="zh-CN" b="1" dirty="0" err="1">
                <a:latin typeface="Courier" pitchFamily="2" charset="0"/>
              </a:rPr>
              <a:t>VarDesc</a:t>
            </a:r>
            <a:r>
              <a:rPr kumimoji="1" lang="zh-CN" altLang="en-US" b="1" dirty="0">
                <a:latin typeface="Courier" pitchFamily="2" charset="0"/>
              </a:rPr>
              <a:t>转为</a:t>
            </a:r>
            <a:r>
              <a:rPr kumimoji="1" lang="en-US" altLang="zh-CN" b="1" dirty="0">
                <a:latin typeface="Courier" pitchFamily="2" charset="0"/>
              </a:rPr>
              <a:t>Variable</a:t>
            </a:r>
            <a:r>
              <a:rPr kumimoji="1" lang="zh-CN" altLang="en-US" dirty="0">
                <a:latin typeface="Courier" pitchFamily="2" charset="0"/>
              </a:rPr>
              <a:t>，放到</a:t>
            </a:r>
            <a:r>
              <a:rPr kumimoji="1" lang="en-US" altLang="zh-CN" dirty="0">
                <a:latin typeface="Courier" pitchFamily="2" charset="0"/>
              </a:rPr>
              <a:t>Scope</a:t>
            </a:r>
            <a:r>
              <a:rPr kumimoji="1" lang="zh-CN" altLang="en-US" dirty="0">
                <a:latin typeface="Courier" pitchFamily="2" charset="0"/>
              </a:rPr>
              <a:t>中。</a:t>
            </a:r>
            <a:endParaRPr kumimoji="1" lang="en-US" altLang="zh-CN" dirty="0">
              <a:latin typeface="Courier" pitchFamily="2" charset="0"/>
            </a:endParaRPr>
          </a:p>
          <a:p>
            <a:r>
              <a:rPr kumimoji="1" lang="en-US" altLang="zh-CN" b="1" dirty="0" err="1">
                <a:latin typeface="Courier" pitchFamily="2" charset="0"/>
              </a:rPr>
              <a:t>GlobalScope</a:t>
            </a:r>
            <a:r>
              <a:rPr kumimoji="1" lang="zh-CN" altLang="en-US" dirty="0">
                <a:latin typeface="Courier" pitchFamily="2" charset="0"/>
              </a:rPr>
              <a:t>：存储</a:t>
            </a:r>
            <a:r>
              <a:rPr kumimoji="1" lang="en-US" altLang="zh-CN" dirty="0">
                <a:latin typeface="Courier" pitchFamily="2" charset="0"/>
              </a:rPr>
              <a:t>Parameter</a:t>
            </a:r>
            <a:r>
              <a:rPr kumimoji="1" lang="zh-CN" altLang="en-US" dirty="0">
                <a:latin typeface="Courier" pitchFamily="2" charset="0"/>
              </a:rPr>
              <a:t>、占位</a:t>
            </a:r>
            <a:r>
              <a:rPr kumimoji="1" lang="en-US" altLang="zh-CN" dirty="0">
                <a:latin typeface="Courier" pitchFamily="2" charset="0"/>
              </a:rPr>
              <a:t>Var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>
                <a:latin typeface="Courier" pitchFamily="2" charset="0"/>
              </a:rPr>
              <a:t>Feed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Var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>
                <a:latin typeface="Courier" pitchFamily="2" charset="0"/>
              </a:rPr>
              <a:t>Fetch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Var</a:t>
            </a:r>
          </a:p>
          <a:p>
            <a:r>
              <a:rPr kumimoji="1" lang="en-US" altLang="zh-CN" b="1" dirty="0" err="1">
                <a:latin typeface="Courier" pitchFamily="2" charset="0"/>
              </a:rPr>
              <a:t>LocalScope</a:t>
            </a:r>
            <a:r>
              <a:rPr kumimoji="1" lang="en-US" altLang="zh-CN" dirty="0">
                <a:latin typeface="Courier" pitchFamily="2" charset="0"/>
              </a:rPr>
              <a:t>:</a:t>
            </a:r>
            <a:r>
              <a:rPr kumimoji="1" lang="zh-CN" altLang="en-US" dirty="0">
                <a:latin typeface="Courier" pitchFamily="2" charset="0"/>
              </a:rPr>
              <a:t>通常是</a:t>
            </a:r>
            <a:r>
              <a:rPr kumimoji="1" lang="en-US" altLang="zh-CN" dirty="0">
                <a:latin typeface="Courier" pitchFamily="2" charset="0"/>
              </a:rPr>
              <a:t>Block0</a:t>
            </a:r>
            <a:r>
              <a:rPr kumimoji="1" lang="zh-CN" altLang="en-US" dirty="0">
                <a:latin typeface="Courier" pitchFamily="2" charset="0"/>
              </a:rPr>
              <a:t>中的</a:t>
            </a:r>
            <a:r>
              <a:rPr kumimoji="1" lang="en-US" altLang="zh-CN" dirty="0" err="1">
                <a:latin typeface="Courier" pitchFamily="2" charset="0"/>
              </a:rPr>
              <a:t>tmp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Var</a:t>
            </a:r>
          </a:p>
          <a:p>
            <a:r>
              <a:rPr kumimoji="1" lang="en-US" altLang="zh-CN" b="1" dirty="0" err="1">
                <a:latin typeface="Courier" pitchFamily="2" charset="0"/>
              </a:rPr>
              <a:t>LocalScope</a:t>
            </a:r>
            <a:r>
              <a:rPr kumimoji="1" lang="en-US" altLang="zh-CN" b="1" dirty="0">
                <a:latin typeface="Courier" pitchFamily="2" charset="0"/>
              </a:rPr>
              <a:t>(</a:t>
            </a:r>
            <a:r>
              <a:rPr kumimoji="1" lang="en-US" altLang="zh-CN" b="1" dirty="0" err="1">
                <a:latin typeface="Courier" pitchFamily="2" charset="0"/>
              </a:rPr>
              <a:t>BlockN</a:t>
            </a:r>
            <a:r>
              <a:rPr kumimoji="1" lang="en-US" altLang="zh-CN" b="1" dirty="0">
                <a:latin typeface="Courier" pitchFamily="2" charset="0"/>
              </a:rPr>
              <a:t>)</a:t>
            </a:r>
            <a:r>
              <a:rPr kumimoji="1" lang="zh-CN" altLang="en-US" dirty="0">
                <a:latin typeface="Courier" pitchFamily="2" charset="0"/>
              </a:rPr>
              <a:t>：运行子</a:t>
            </a:r>
            <a:r>
              <a:rPr kumimoji="1" lang="en-US" altLang="zh-CN" dirty="0">
                <a:latin typeface="Courier" pitchFamily="2" charset="0"/>
              </a:rPr>
              <a:t>Block</a:t>
            </a:r>
            <a:r>
              <a:rPr kumimoji="1" lang="zh-CN" altLang="en-US" dirty="0">
                <a:latin typeface="Courier" pitchFamily="2" charset="0"/>
              </a:rPr>
              <a:t>会再创建子</a:t>
            </a:r>
            <a:r>
              <a:rPr kumimoji="1" lang="en-US" altLang="zh-CN" dirty="0">
                <a:latin typeface="Courier" pitchFamily="2" charset="0"/>
              </a:rPr>
              <a:t>Scope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E5A07D-3123-6C49-8191-10015DE5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3132081"/>
            <a:ext cx="6202680" cy="362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6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37600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406140" cy="32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创建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构造</a:t>
            </a:r>
            <a:r>
              <a:rPr kumimoji="1" lang="en-US" altLang="zh-CN" sz="2000" dirty="0" err="1">
                <a:solidFill>
                  <a:srgbClr val="FF0000"/>
                </a:solidFill>
                <a:latin typeface="Courier" pitchFamily="2" charset="0"/>
              </a:rPr>
              <a:t>Scoep</a:t>
            </a: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循环执行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释放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6B7A99-D7A7-C54C-8903-E95466B5768B}"/>
              </a:ext>
            </a:extLst>
          </p:cNvPr>
          <p:cNvSpPr/>
          <p:nvPr/>
        </p:nvSpPr>
        <p:spPr>
          <a:xfrm>
            <a:off x="4337747" y="953936"/>
            <a:ext cx="7343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Executor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中构造</a:t>
            </a:r>
            <a:r>
              <a:rPr lang="en-US" altLang="zh-CN" dirty="0"/>
              <a:t>Scope</a:t>
            </a:r>
            <a:r>
              <a:rPr lang="zh-CN" altLang="en-US" dirty="0"/>
              <a:t>，</a:t>
            </a:r>
            <a:r>
              <a:rPr lang="zh-CN" altLang="en-US" b="1" dirty="0"/>
              <a:t>只是构造出</a:t>
            </a:r>
            <a:r>
              <a:rPr lang="en-US" altLang="zh-CN" b="1" dirty="0"/>
              <a:t>Tensor</a:t>
            </a:r>
            <a:r>
              <a:rPr lang="zh-CN" altLang="en-US" b="1" dirty="0"/>
              <a:t>对象</a:t>
            </a:r>
            <a:r>
              <a:rPr lang="zh-CN" altLang="en-US" dirty="0"/>
              <a:t>，但</a:t>
            </a:r>
            <a:r>
              <a:rPr lang="en-US" altLang="zh-CN" dirty="0"/>
              <a:t>Tensor</a:t>
            </a:r>
            <a:r>
              <a:rPr lang="zh-CN" altLang="en-US" dirty="0"/>
              <a:t>中的</a:t>
            </a:r>
            <a:r>
              <a:rPr lang="en-US" altLang="zh-CN" dirty="0"/>
              <a:t>holder_</a:t>
            </a:r>
            <a:r>
              <a:rPr lang="zh-CN" altLang="en-US" dirty="0"/>
              <a:t>为</a:t>
            </a:r>
            <a:r>
              <a:rPr lang="en-US" altLang="zh-CN" dirty="0"/>
              <a:t>NULL</a:t>
            </a:r>
            <a:r>
              <a:rPr lang="zh-CN" altLang="en-US" dirty="0"/>
              <a:t>。如果构造</a:t>
            </a:r>
            <a:r>
              <a:rPr lang="en-US" altLang="zh-CN" dirty="0"/>
              <a:t>Scope</a:t>
            </a:r>
            <a:r>
              <a:rPr lang="zh-CN" altLang="en-US" dirty="0"/>
              <a:t>时候，就为</a:t>
            </a:r>
            <a:r>
              <a:rPr lang="en-US" altLang="zh-CN" dirty="0"/>
              <a:t>Tensor</a:t>
            </a:r>
            <a:r>
              <a:rPr lang="zh-CN" altLang="en-US" dirty="0"/>
              <a:t>分配内存，相当于为所有</a:t>
            </a:r>
            <a:r>
              <a:rPr lang="en-US" altLang="zh-CN" dirty="0"/>
              <a:t>Var</a:t>
            </a:r>
            <a:r>
              <a:rPr lang="zh-CN" altLang="en-US" dirty="0"/>
              <a:t>分配内存，这样内存不够用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CB9AEC-6BFF-934F-9F53-C05EF912DE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37940" y="2034607"/>
            <a:ext cx="8354060" cy="23599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DE9BDD8-3F36-3A43-978F-15D4B573D9AC}"/>
              </a:ext>
            </a:extLst>
          </p:cNvPr>
          <p:cNvSpPr/>
          <p:nvPr/>
        </p:nvSpPr>
        <p:spPr>
          <a:xfrm>
            <a:off x="4337747" y="4640954"/>
            <a:ext cx="73437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Scope</a:t>
            </a:r>
            <a:r>
              <a:rPr lang="zh-CN" altLang="en-US" dirty="0"/>
              <a:t>、</a:t>
            </a:r>
            <a:r>
              <a:rPr lang="en-US" altLang="zh-CN" dirty="0"/>
              <a:t>Variable</a:t>
            </a:r>
            <a:r>
              <a:rPr lang="zh-CN" altLang="en-US" dirty="0"/>
              <a:t>中用的是</a:t>
            </a:r>
            <a:r>
              <a:rPr lang="en-US" altLang="zh-CN" dirty="0" err="1"/>
              <a:t>unique_prt</a:t>
            </a:r>
            <a:r>
              <a:rPr lang="zh-CN" altLang="en-US" dirty="0"/>
              <a:t>，如果</a:t>
            </a:r>
            <a:r>
              <a:rPr lang="en-US" altLang="zh-CN" b="1" dirty="0"/>
              <a:t>Scope</a:t>
            </a:r>
            <a:r>
              <a:rPr lang="zh-CN" altLang="en-US" b="1" dirty="0"/>
              <a:t>销毁</a:t>
            </a:r>
            <a:r>
              <a:rPr lang="zh-CN" altLang="en-US" dirty="0"/>
              <a:t>，那么从</a:t>
            </a:r>
            <a:r>
              <a:rPr lang="en-US" altLang="zh-CN" dirty="0"/>
              <a:t>Scope</a:t>
            </a:r>
            <a:r>
              <a:rPr lang="zh-CN" altLang="en-US" dirty="0"/>
              <a:t>到</a:t>
            </a:r>
            <a:r>
              <a:rPr lang="en-US" altLang="zh-CN" dirty="0"/>
              <a:t>Tensor</a:t>
            </a:r>
            <a:r>
              <a:rPr lang="zh-CN" altLang="en-US" dirty="0"/>
              <a:t>对象全部销毁。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）但</a:t>
            </a:r>
            <a:r>
              <a:rPr lang="en-US" altLang="zh-CN" dirty="0"/>
              <a:t>Tensor</a:t>
            </a:r>
            <a:r>
              <a:rPr lang="zh-CN" altLang="en-US" dirty="0"/>
              <a:t>中的</a:t>
            </a:r>
            <a:r>
              <a:rPr lang="en-US" altLang="zh-CN" dirty="0"/>
              <a:t>holder_</a:t>
            </a:r>
            <a:r>
              <a:rPr lang="zh-CN" altLang="en-US" dirty="0"/>
              <a:t>是</a:t>
            </a:r>
            <a:r>
              <a:rPr lang="en-US" altLang="zh-CN" dirty="0" err="1"/>
              <a:t>shared_ptr</a:t>
            </a:r>
            <a:r>
              <a:rPr lang="zh-CN" altLang="en-US" dirty="0"/>
              <a:t>，是不一定销毁的。</a:t>
            </a:r>
            <a:endParaRPr lang="en-US" altLang="zh-CN" dirty="0"/>
          </a:p>
          <a:p>
            <a:r>
              <a:rPr lang="en-US" altLang="zh-CN" dirty="0"/>
              <a:t>Tensor</a:t>
            </a:r>
            <a:r>
              <a:rPr lang="zh-CN" altLang="en-US" dirty="0"/>
              <a:t>经常使用</a:t>
            </a:r>
            <a:r>
              <a:rPr lang="en-US" altLang="zh-CN" b="1" dirty="0" err="1"/>
              <a:t>ShareDataWith</a:t>
            </a:r>
            <a:r>
              <a:rPr lang="zh-CN" altLang="en-US" dirty="0"/>
              <a:t>函数，多个</a:t>
            </a:r>
            <a:r>
              <a:rPr lang="en-US" altLang="zh-CN" dirty="0"/>
              <a:t>Tensor</a:t>
            </a:r>
            <a:r>
              <a:rPr lang="zh-CN" altLang="en-US" dirty="0"/>
              <a:t>共享一片内存。</a:t>
            </a:r>
          </a:p>
        </p:txBody>
      </p:sp>
    </p:spTree>
    <p:extLst>
      <p:ext uri="{BB962C8B-B14F-4D97-AF65-F5344CB8AC3E}">
        <p14:creationId xmlns:p14="http://schemas.microsoft.com/office/powerpoint/2010/main" val="1843419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47206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406140" cy="32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创建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Scoep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循环执行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释放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9A812D-929A-E04F-81F6-4394BF99F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20" y="4033379"/>
            <a:ext cx="6654165" cy="190119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F8CDE09-8F46-6540-A2C4-9ACF88D36A9C}"/>
              </a:ext>
            </a:extLst>
          </p:cNvPr>
          <p:cNvSpPr/>
          <p:nvPr/>
        </p:nvSpPr>
        <p:spPr>
          <a:xfrm>
            <a:off x="4337747" y="953936"/>
            <a:ext cx="7343713" cy="2958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Executor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按顺序，逐一执行</a:t>
            </a:r>
            <a:r>
              <a:rPr lang="en-US" altLang="zh-CN" dirty="0"/>
              <a:t>OP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）每个</a:t>
            </a:r>
            <a:r>
              <a:rPr lang="en-US" altLang="zh-CN" dirty="0"/>
              <a:t>OP</a:t>
            </a:r>
            <a:r>
              <a:rPr lang="zh-CN" altLang="en-US" dirty="0"/>
              <a:t>执行完，通过</a:t>
            </a:r>
            <a:r>
              <a:rPr lang="en-US" altLang="zh-CN" b="1" dirty="0" err="1"/>
              <a:t>gc</a:t>
            </a:r>
            <a:r>
              <a:rPr lang="zh-CN" altLang="en-US" b="1" dirty="0"/>
              <a:t>释放</a:t>
            </a:r>
            <a:r>
              <a:rPr lang="en-US" altLang="zh-CN" dirty="0"/>
              <a:t>Variable</a:t>
            </a:r>
            <a:r>
              <a:rPr lang="zh-CN" altLang="en-US" dirty="0"/>
              <a:t>对应的</a:t>
            </a:r>
            <a:r>
              <a:rPr lang="en-US" altLang="zh-CN" dirty="0"/>
              <a:t>Tensor</a:t>
            </a:r>
            <a:r>
              <a:rPr lang="zh-CN" altLang="en-US" dirty="0"/>
              <a:t>中的</a:t>
            </a:r>
            <a:r>
              <a:rPr lang="en-US" altLang="zh-CN" dirty="0"/>
              <a:t>holder_</a:t>
            </a:r>
            <a:r>
              <a:rPr lang="zh-CN" altLang="en-US" dirty="0"/>
              <a:t>，注意，</a:t>
            </a:r>
            <a:r>
              <a:rPr lang="zh-CN" altLang="en-US" b="1" dirty="0"/>
              <a:t>这时候</a:t>
            </a:r>
            <a:r>
              <a:rPr lang="en-US" altLang="zh-CN" b="1" dirty="0"/>
              <a:t>Variable</a:t>
            </a:r>
            <a:r>
              <a:rPr lang="zh-CN" altLang="en-US" b="1" dirty="0"/>
              <a:t>并不释放。但</a:t>
            </a:r>
            <a:r>
              <a:rPr lang="en-US" altLang="zh-CN" b="1" dirty="0"/>
              <a:t>Tensor</a:t>
            </a:r>
            <a:r>
              <a:rPr lang="zh-CN" altLang="en-US" b="1" dirty="0"/>
              <a:t>中的</a:t>
            </a:r>
            <a:r>
              <a:rPr lang="en-US" altLang="zh-CN" b="1" dirty="0"/>
              <a:t>holder_</a:t>
            </a:r>
            <a:r>
              <a:rPr lang="zh-CN" altLang="en-US" b="1" dirty="0"/>
              <a:t>为</a:t>
            </a:r>
            <a:r>
              <a:rPr lang="en-US" altLang="zh-CN" b="1" dirty="0"/>
              <a:t>NULL</a:t>
            </a:r>
            <a:r>
              <a:rPr lang="zh-CN" altLang="en-US" b="1" dirty="0"/>
              <a:t>了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b="1" dirty="0"/>
              <a:t>Wait</a:t>
            </a:r>
            <a:r>
              <a:rPr lang="zh-CN" altLang="en-US" dirty="0"/>
              <a:t>的本质是</a:t>
            </a:r>
            <a:r>
              <a:rPr lang="en-US" altLang="zh-CN" dirty="0"/>
              <a:t>CUDA</a:t>
            </a:r>
            <a:r>
              <a:rPr lang="zh-CN" altLang="en-US" dirty="0"/>
              <a:t>的</a:t>
            </a:r>
            <a:r>
              <a:rPr lang="en" altLang="zh-CN" dirty="0" err="1"/>
              <a:t>cudaStreamSynchronize</a:t>
            </a:r>
            <a:r>
              <a:rPr lang="zh-CN" altLang="en" dirty="0"/>
              <a:t>函数</a:t>
            </a:r>
            <a:r>
              <a:rPr lang="zh-CN" altLang="en-US" dirty="0"/>
              <a:t>，即等待该</a:t>
            </a:r>
            <a:r>
              <a:rPr lang="en-US" altLang="zh-CN" dirty="0"/>
              <a:t>stream</a:t>
            </a:r>
            <a:r>
              <a:rPr lang="zh-CN" altLang="en-US" dirty="0"/>
              <a:t>的所有</a:t>
            </a:r>
            <a:r>
              <a:rPr lang="en-US" altLang="zh-CN" dirty="0"/>
              <a:t>kernel</a:t>
            </a:r>
            <a:r>
              <a:rPr lang="zh-CN" altLang="en-US" dirty="0"/>
              <a:t>执行完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）注意：在循环执行</a:t>
            </a:r>
            <a:r>
              <a:rPr lang="en-US" altLang="zh-CN" dirty="0"/>
              <a:t>OP</a:t>
            </a:r>
            <a:r>
              <a:rPr lang="zh-CN" altLang="en-US" dirty="0"/>
              <a:t>过程中，</a:t>
            </a:r>
            <a:r>
              <a:rPr lang="en-US" altLang="zh-CN" b="1" dirty="0"/>
              <a:t>CPU</a:t>
            </a:r>
            <a:r>
              <a:rPr lang="zh-CN" altLang="en-US" b="1" dirty="0"/>
              <a:t>、</a:t>
            </a:r>
            <a:r>
              <a:rPr lang="en-US" altLang="zh-CN" b="1" dirty="0"/>
              <a:t>GPU</a:t>
            </a:r>
            <a:r>
              <a:rPr lang="zh-CN" altLang="en-US" b="1" dirty="0"/>
              <a:t>是异步执行的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负责上下文环境准备，</a:t>
            </a:r>
            <a:r>
              <a:rPr lang="en-US" altLang="zh-CN" dirty="0"/>
              <a:t>GPU</a:t>
            </a:r>
            <a:r>
              <a:rPr lang="zh-CN" altLang="en-US" dirty="0"/>
              <a:t>负责实际的计算</a:t>
            </a:r>
          </a:p>
        </p:txBody>
      </p:sp>
    </p:spTree>
    <p:extLst>
      <p:ext uri="{BB962C8B-B14F-4D97-AF65-F5344CB8AC3E}">
        <p14:creationId xmlns:p14="http://schemas.microsoft.com/office/powerpoint/2010/main" val="2548696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47206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406140" cy="32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创建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Scoep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循环执行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释放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7BC1A1-AD2A-CB4E-9CAD-34F230F59A02}"/>
              </a:ext>
            </a:extLst>
          </p:cNvPr>
          <p:cNvSpPr/>
          <p:nvPr/>
        </p:nvSpPr>
        <p:spPr>
          <a:xfrm>
            <a:off x="4268490" y="1133466"/>
            <a:ext cx="7343713" cy="5036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问题：</a:t>
            </a:r>
            <a:r>
              <a:rPr lang="zh-CN" altLang="en-US" dirty="0"/>
              <a:t>如果</a:t>
            </a:r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是异步的，那么让</a:t>
            </a:r>
            <a:r>
              <a:rPr lang="en-US" altLang="zh-CN" dirty="0" err="1"/>
              <a:t>gc</a:t>
            </a:r>
            <a:r>
              <a:rPr lang="zh-CN" altLang="en-US" dirty="0"/>
              <a:t>释放</a:t>
            </a:r>
            <a:r>
              <a:rPr lang="en-US" altLang="zh-CN" dirty="0"/>
              <a:t>Tensor</a:t>
            </a:r>
            <a:r>
              <a:rPr lang="zh-CN" altLang="en-US" dirty="0"/>
              <a:t>岂不有问题？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答：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b="1" dirty="0"/>
              <a:t>是的</a:t>
            </a:r>
            <a:r>
              <a:rPr lang="zh-CN" altLang="en-US" dirty="0"/>
              <a:t>！有可能有问题。</a:t>
            </a:r>
            <a:r>
              <a:rPr lang="en-US" altLang="zh-CN" dirty="0"/>
              <a:t>Executor</a:t>
            </a:r>
            <a:r>
              <a:rPr lang="zh-CN" altLang="en-US" dirty="0"/>
              <a:t>如果使用</a:t>
            </a:r>
            <a:r>
              <a:rPr lang="en-US" altLang="zh-CN" dirty="0"/>
              <a:t>GPU</a:t>
            </a:r>
            <a:r>
              <a:rPr lang="zh-CN" altLang="en-US" dirty="0"/>
              <a:t>，用的是</a:t>
            </a:r>
            <a:r>
              <a:rPr lang="en" altLang="zh-CN" b="1" dirty="0" err="1"/>
              <a:t>UnsafeFastGPUGarbageCollector</a:t>
            </a:r>
            <a:r>
              <a:rPr lang="zh-CN" altLang="en-US" dirty="0"/>
              <a:t>。积攒内存超过</a:t>
            </a:r>
            <a:r>
              <a:rPr lang="en" altLang="zh-CN" b="1" dirty="0" err="1"/>
              <a:t>max_memory_size</a:t>
            </a:r>
            <a:r>
              <a:rPr lang="zh-CN" altLang="en-US" dirty="0"/>
              <a:t>就触发回收，不管内存有没有用完。而且</a:t>
            </a:r>
            <a:r>
              <a:rPr lang="en" altLang="zh-CN" dirty="0" err="1"/>
              <a:t>UnsafeFastGPUGarbageCollector</a:t>
            </a:r>
            <a:r>
              <a:rPr lang="zh-CN" altLang="en" dirty="0"/>
              <a:t>没有</a:t>
            </a:r>
            <a:r>
              <a:rPr lang="zh-CN" altLang="en-US" dirty="0"/>
              <a:t>单独线程，</a:t>
            </a:r>
            <a:r>
              <a:rPr lang="zh-CN" altLang="en-US" b="1" dirty="0"/>
              <a:t>释放内存将占用</a:t>
            </a:r>
            <a:r>
              <a:rPr lang="en-US" altLang="zh-CN" b="1" dirty="0"/>
              <a:t>Executor</a:t>
            </a:r>
            <a:r>
              <a:rPr lang="zh-CN" altLang="en-US" b="1" dirty="0"/>
              <a:t> </a:t>
            </a:r>
            <a:r>
              <a:rPr lang="en-US" altLang="zh-CN" b="1" dirty="0"/>
              <a:t>Run</a:t>
            </a:r>
            <a:r>
              <a:rPr lang="zh-CN" altLang="en-US" b="1" dirty="0"/>
              <a:t>的线程资源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b="1" dirty="0"/>
              <a:t>可以通过</a:t>
            </a:r>
            <a:r>
              <a:rPr lang="en" altLang="zh-CN" b="1" dirty="0" err="1"/>
              <a:t>cudaStreamSynchronize</a:t>
            </a:r>
            <a:r>
              <a:rPr lang="zh-CN" altLang="en" b="1" dirty="0"/>
              <a:t>等待</a:t>
            </a:r>
            <a:r>
              <a:rPr lang="zh-CN" altLang="en-US" b="1" dirty="0"/>
              <a:t>，但特别影响性能，因此没用。</a:t>
            </a:r>
            <a:r>
              <a:rPr lang="en" altLang="zh-CN" dirty="0" err="1"/>
              <a:t>cudaStreamSynchronize</a:t>
            </a:r>
            <a:r>
              <a:rPr lang="zh-CN" altLang="en" dirty="0"/>
              <a:t>意思</a:t>
            </a:r>
            <a:r>
              <a:rPr lang="zh-CN" altLang="en-US" dirty="0"/>
              <a:t>是阻塞</a:t>
            </a:r>
            <a:r>
              <a:rPr lang="en-US" altLang="zh-CN" dirty="0"/>
              <a:t>CPU</a:t>
            </a:r>
            <a:r>
              <a:rPr lang="zh-CN" altLang="en-US" dirty="0"/>
              <a:t>，直到该</a:t>
            </a:r>
            <a:r>
              <a:rPr lang="en-US" altLang="zh-CN" dirty="0"/>
              <a:t>stream</a:t>
            </a:r>
            <a:r>
              <a:rPr lang="zh-CN" altLang="en-US" dirty="0"/>
              <a:t>中所有</a:t>
            </a:r>
            <a:r>
              <a:rPr lang="en-US" altLang="zh-CN" dirty="0"/>
              <a:t>kernel</a:t>
            </a:r>
            <a:r>
              <a:rPr lang="zh-CN" altLang="en-US" dirty="0"/>
              <a:t>都执行干净。对于</a:t>
            </a:r>
            <a:r>
              <a:rPr lang="en-US" altLang="zh-CN" dirty="0"/>
              <a:t>Executor</a:t>
            </a:r>
            <a:r>
              <a:rPr lang="zh-CN" altLang="en-US" dirty="0"/>
              <a:t>这种单线程执行器而言，</a:t>
            </a:r>
            <a:r>
              <a:rPr lang="zh-CN" altLang="en-US" b="1" dirty="0"/>
              <a:t>成本太高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b="1" dirty="0"/>
              <a:t>PE</a:t>
            </a:r>
            <a:r>
              <a:rPr lang="zh-CN" altLang="en-US" dirty="0"/>
              <a:t>中使用的</a:t>
            </a:r>
            <a:r>
              <a:rPr lang="en" altLang="zh-CN" b="1" dirty="0" err="1"/>
              <a:t>StreamGarbageCollector</a:t>
            </a:r>
            <a:r>
              <a:rPr lang="zh-CN" altLang="en-US" dirty="0"/>
              <a:t>，采用了</a:t>
            </a:r>
            <a:r>
              <a:rPr lang="en-US" altLang="zh-CN" dirty="0"/>
              <a:t>CUDA</a:t>
            </a:r>
            <a:r>
              <a:rPr lang="zh-CN" altLang="en-US" dirty="0"/>
              <a:t>更精细化的</a:t>
            </a:r>
            <a:r>
              <a:rPr lang="en-US" altLang="zh-CN" dirty="0"/>
              <a:t>API</a:t>
            </a:r>
            <a:r>
              <a:rPr lang="zh-CN" altLang="en-US" dirty="0"/>
              <a:t>：</a:t>
            </a:r>
            <a:r>
              <a:rPr lang="en" altLang="zh-CN" b="1" dirty="0" err="1"/>
              <a:t>cudaStreamAddCallback</a:t>
            </a:r>
            <a:r>
              <a:rPr lang="zh-CN" altLang="en-US" dirty="0"/>
              <a:t>。在某个</a:t>
            </a:r>
            <a:r>
              <a:rPr lang="en-US" altLang="zh-CN" dirty="0"/>
              <a:t>OP</a:t>
            </a:r>
            <a:r>
              <a:rPr lang="zh-CN" altLang="en-US" dirty="0"/>
              <a:t>执行完，回调</a:t>
            </a:r>
            <a:r>
              <a:rPr lang="en-US" altLang="zh-CN" dirty="0" err="1"/>
              <a:t>func</a:t>
            </a:r>
            <a:r>
              <a:rPr lang="zh-CN" altLang="en-US" dirty="0"/>
              <a:t>，执行内存释放</a:t>
            </a:r>
            <a:endParaRPr lang="en" altLang="zh-CN" dirty="0"/>
          </a:p>
          <a:p>
            <a:pPr>
              <a:lnSpc>
                <a:spcPct val="150000"/>
              </a:lnSpc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227754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21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Paddle</a:t>
            </a:r>
            <a:r>
              <a:rPr kumimoji="1" lang="zh-CN" altLang="en-US" sz="2800" b="1" dirty="0"/>
              <a:t>概览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131157-4F7D-C844-89A6-C1098DB4BD03}"/>
              </a:ext>
            </a:extLst>
          </p:cNvPr>
          <p:cNvSpPr txBox="1"/>
          <p:nvPr/>
        </p:nvSpPr>
        <p:spPr>
          <a:xfrm>
            <a:off x="601617" y="1121387"/>
            <a:ext cx="10163365" cy="4453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/>
              <a:t>我对</a:t>
            </a:r>
            <a:r>
              <a:rPr lang="en-US" altLang="zh-CN" sz="2000" dirty="0"/>
              <a:t>Paddle</a:t>
            </a:r>
            <a:r>
              <a:rPr lang="zh-CN" altLang="en-US" sz="2000" dirty="0"/>
              <a:t>的理解</a:t>
            </a:r>
            <a:endParaRPr kumimoji="1" lang="en-US" altLang="zh-CN" sz="1600" dirty="0">
              <a:latin typeface="Courier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latin typeface="Courier" pitchFamily="2" charset="0"/>
              </a:rPr>
              <a:t>Paddle</a:t>
            </a:r>
            <a:r>
              <a:rPr kumimoji="1" lang="zh-CN" altLang="en-US" dirty="0">
                <a:latin typeface="Courier" pitchFamily="2" charset="0"/>
              </a:rPr>
              <a:t>是一个优秀的深度学习核心框架，让深度学习应用开发者，能够专注于应用侧的耕耘，而减少开发者们对底层算法、调度、硬件的重复劳动，解放生产力：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Courier" pitchFamily="2" charset="0"/>
              </a:rPr>
              <a:t>API</a:t>
            </a:r>
            <a:r>
              <a:rPr kumimoji="1" lang="zh-CN" altLang="en-US" sz="1400" dirty="0">
                <a:latin typeface="Courier" pitchFamily="2" charset="0"/>
              </a:rPr>
              <a:t>友好，表达能力灵活、强大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支持</a:t>
            </a:r>
            <a:r>
              <a:rPr kumimoji="1" lang="zh-CN" altLang="en-US" sz="1600" b="1" dirty="0">
                <a:latin typeface="Courier" pitchFamily="2" charset="0"/>
              </a:rPr>
              <a:t>丰富的模型</a:t>
            </a:r>
            <a:r>
              <a:rPr kumimoji="1" lang="zh-CN" altLang="en-US" sz="1400" dirty="0">
                <a:latin typeface="Courier" pitchFamily="2" charset="0"/>
              </a:rPr>
              <a:t>、算法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能够将模型</a:t>
            </a:r>
            <a:r>
              <a:rPr kumimoji="1" lang="zh-CN" altLang="en-US" sz="1600" b="1" dirty="0">
                <a:latin typeface="Courier" pitchFamily="2" charset="0"/>
              </a:rPr>
              <a:t>转义</a:t>
            </a:r>
            <a:r>
              <a:rPr kumimoji="1" lang="zh-CN" altLang="en-US" sz="1400" dirty="0">
                <a:latin typeface="Courier" pitchFamily="2" charset="0"/>
              </a:rPr>
              <a:t>成合理的</a:t>
            </a:r>
            <a:r>
              <a:rPr kumimoji="1" lang="zh-CN" altLang="en-US" sz="1600" b="1" dirty="0">
                <a:latin typeface="Courier" pitchFamily="2" charset="0"/>
              </a:rPr>
              <a:t>计算机表达</a:t>
            </a:r>
            <a:endParaRPr kumimoji="1" lang="en-US" altLang="zh-CN" sz="1400" b="1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能够</a:t>
            </a:r>
            <a:r>
              <a:rPr kumimoji="1" lang="zh-CN" altLang="en-US" sz="1600" b="1" dirty="0">
                <a:latin typeface="Courier" pitchFamily="2" charset="0"/>
              </a:rPr>
              <a:t>调度</a:t>
            </a:r>
            <a:r>
              <a:rPr kumimoji="1" lang="zh-CN" altLang="en-US" sz="1400" dirty="0">
                <a:latin typeface="Courier" pitchFamily="2" charset="0"/>
              </a:rPr>
              <a:t>硬件完成计算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能够不断</a:t>
            </a:r>
            <a:r>
              <a:rPr kumimoji="1" lang="zh-CN" altLang="en-US" sz="1600" b="1" dirty="0">
                <a:latin typeface="Courier" pitchFamily="2" charset="0"/>
              </a:rPr>
              <a:t>改进、优化</a:t>
            </a:r>
            <a:r>
              <a:rPr kumimoji="1" lang="zh-CN" altLang="en-US" sz="1400" dirty="0">
                <a:latin typeface="Courier" pitchFamily="2" charset="0"/>
              </a:rPr>
              <a:t>，更快的完成训练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充分考虑</a:t>
            </a:r>
            <a:r>
              <a:rPr kumimoji="1" lang="zh-CN" altLang="en-US" sz="1600" b="1" dirty="0">
                <a:latin typeface="Courier" pitchFamily="2" charset="0"/>
              </a:rPr>
              <a:t>可扩展性</a:t>
            </a:r>
            <a:r>
              <a:rPr kumimoji="1" lang="zh-CN" altLang="en-US" sz="1400" dirty="0">
                <a:latin typeface="Courier" pitchFamily="2" charset="0"/>
              </a:rPr>
              <a:t>，以不断增添新模型、新算法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可存储、可加载、可预测</a:t>
            </a:r>
            <a:endParaRPr kumimoji="1" lang="en-US" altLang="zh-CN" sz="1400" dirty="0">
              <a:latin typeface="Courier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endParaRPr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B90887A-AC02-8D4A-934D-D59078D5270B}"/>
              </a:ext>
            </a:extLst>
          </p:cNvPr>
          <p:cNvSpPr/>
          <p:nvPr/>
        </p:nvSpPr>
        <p:spPr>
          <a:xfrm>
            <a:off x="3068860" y="5453902"/>
            <a:ext cx="5960226" cy="1030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tx1"/>
                </a:solidFill>
              </a:rPr>
              <a:t>我们团队为此而耕耘</a:t>
            </a:r>
          </a:p>
        </p:txBody>
      </p:sp>
    </p:spTree>
    <p:extLst>
      <p:ext uri="{BB962C8B-B14F-4D97-AF65-F5344CB8AC3E}">
        <p14:creationId xmlns:p14="http://schemas.microsoft.com/office/powerpoint/2010/main" val="34575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47206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406140" cy="326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创建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Scoep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循环执行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释放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Scope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8CDE09-8F46-6540-A2C4-9ACF88D36A9C}"/>
              </a:ext>
            </a:extLst>
          </p:cNvPr>
          <p:cNvSpPr/>
          <p:nvPr/>
        </p:nvSpPr>
        <p:spPr>
          <a:xfrm>
            <a:off x="4277498" y="3286857"/>
            <a:ext cx="7343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）将存放临时</a:t>
            </a:r>
            <a:r>
              <a:rPr lang="en-US" altLang="zh-CN" dirty="0"/>
              <a:t>Variable</a:t>
            </a:r>
            <a:r>
              <a:rPr lang="zh-CN" altLang="en-US" dirty="0"/>
              <a:t>的</a:t>
            </a:r>
            <a:r>
              <a:rPr lang="en-US" altLang="zh-CN" dirty="0"/>
              <a:t>Scope</a:t>
            </a:r>
            <a:r>
              <a:rPr lang="zh-CN" altLang="en-US" dirty="0"/>
              <a:t>释放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0593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Executor——OP-Run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17532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634740" cy="4342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构造</a:t>
            </a:r>
            <a:r>
              <a:rPr kumimoji="1" lang="en-US" altLang="zh-CN" sz="2000" dirty="0" err="1">
                <a:solidFill>
                  <a:srgbClr val="FF0000"/>
                </a:solidFill>
                <a:latin typeface="Courier" pitchFamily="2" charset="0"/>
              </a:rPr>
              <a:t>RuntimeContext</a:t>
            </a: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选择</a:t>
            </a:r>
            <a:r>
              <a:rPr kumimoji="1" lang="en-US" altLang="zh-CN" sz="2000" dirty="0" err="1">
                <a:latin typeface="Courier" pitchFamily="2" charset="0"/>
              </a:rPr>
              <a:t>DeviceContext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选择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数据转换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InferShape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执行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Compute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291C28-4C9D-A64A-A03E-DD2704934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27" y="5382260"/>
            <a:ext cx="7421041" cy="2633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764097-72A1-AD40-A059-7659BF1E0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27" y="3128121"/>
            <a:ext cx="7421042" cy="210990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03B1A5-A575-E948-AB89-F60BA3046415}"/>
              </a:ext>
            </a:extLst>
          </p:cNvPr>
          <p:cNvSpPr/>
          <p:nvPr/>
        </p:nvSpPr>
        <p:spPr>
          <a:xfrm>
            <a:off x="4020840" y="1163658"/>
            <a:ext cx="73437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RuntimeContext</a:t>
            </a:r>
            <a:r>
              <a:rPr lang="zh-CN" altLang="en-US" dirty="0"/>
              <a:t>中存储了</a:t>
            </a:r>
            <a:r>
              <a:rPr lang="en-US" altLang="zh-CN" dirty="0"/>
              <a:t>Operator</a:t>
            </a:r>
            <a:r>
              <a:rPr lang="zh-CN" altLang="en-US" dirty="0"/>
              <a:t>计算所需的</a:t>
            </a:r>
            <a:r>
              <a:rPr lang="en-US" altLang="zh-CN" dirty="0"/>
              <a:t>Variable</a:t>
            </a:r>
          </a:p>
          <a:p>
            <a:r>
              <a:rPr lang="zh-CN" altLang="en-US" dirty="0"/>
              <a:t>      </a:t>
            </a:r>
            <a:r>
              <a:rPr lang="en-US" altLang="zh-CN" b="1" dirty="0"/>
              <a:t>name</a:t>
            </a:r>
            <a:r>
              <a:rPr lang="zh-CN" altLang="en-US" b="1" dirty="0"/>
              <a:t> </a:t>
            </a:r>
            <a:r>
              <a:rPr lang="en-US" altLang="zh-CN" b="1" dirty="0"/>
              <a:t>-&gt;</a:t>
            </a:r>
            <a:r>
              <a:rPr lang="zh-CN" altLang="en-US" b="1" dirty="0"/>
              <a:t> </a:t>
            </a:r>
            <a:r>
              <a:rPr lang="en-US" altLang="zh-CN" b="1" dirty="0"/>
              <a:t>Variable</a:t>
            </a:r>
            <a:r>
              <a:rPr lang="zh-CN" altLang="en-US" b="1" dirty="0"/>
              <a:t>*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）通过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Names</a:t>
            </a:r>
            <a:r>
              <a:rPr lang="zh-CN" altLang="en-US" dirty="0"/>
              <a:t>，到</a:t>
            </a:r>
            <a:r>
              <a:rPr lang="en-US" altLang="zh-CN" dirty="0"/>
              <a:t>Scope</a:t>
            </a:r>
            <a:r>
              <a:rPr lang="zh-CN" altLang="en-US" dirty="0"/>
              <a:t>中查询，获得</a:t>
            </a:r>
            <a:r>
              <a:rPr lang="en-US" altLang="zh-CN" dirty="0"/>
              <a:t>Variable</a:t>
            </a:r>
            <a:r>
              <a:rPr lang="zh-CN" altLang="en-US" dirty="0"/>
              <a:t>*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）注意，这个</a:t>
            </a:r>
            <a:r>
              <a:rPr lang="en-US" altLang="zh-CN" b="1" dirty="0"/>
              <a:t>Variable</a:t>
            </a:r>
            <a:r>
              <a:rPr lang="zh-CN" altLang="en-US" b="1" dirty="0"/>
              <a:t>*不需要释放</a:t>
            </a:r>
            <a:r>
              <a:rPr lang="zh-CN" altLang="en-US" dirty="0"/>
              <a:t>，因为他在</a:t>
            </a:r>
            <a:r>
              <a:rPr lang="en-US" altLang="zh-CN" b="1" dirty="0"/>
              <a:t>Scope</a:t>
            </a:r>
            <a:r>
              <a:rPr lang="zh-CN" altLang="en-US" b="1" dirty="0"/>
              <a:t>中是</a:t>
            </a:r>
            <a:r>
              <a:rPr lang="en-US" altLang="zh-CN" b="1" dirty="0" err="1"/>
              <a:t>unique_ptr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875834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Executor——OP-Run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27139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634740" cy="4342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RuntimeContext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选择</a:t>
            </a:r>
            <a:r>
              <a:rPr kumimoji="1" lang="en-US" altLang="zh-CN" sz="2000" dirty="0" err="1">
                <a:solidFill>
                  <a:srgbClr val="FF0000"/>
                </a:solidFill>
                <a:latin typeface="Courier" pitchFamily="2" charset="0"/>
              </a:rPr>
              <a:t>DeviceContext</a:t>
            </a: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选择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数据转换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InferShape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执行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Compute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17399D-1023-1742-8D68-4393F2D85874}"/>
              </a:ext>
            </a:extLst>
          </p:cNvPr>
          <p:cNvSpPr/>
          <p:nvPr/>
        </p:nvSpPr>
        <p:spPr>
          <a:xfrm>
            <a:off x="4020840" y="1163658"/>
            <a:ext cx="7343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OP</a:t>
            </a:r>
            <a:r>
              <a:rPr lang="zh-CN" altLang="zh-CN" dirty="0"/>
              <a:t>在</a:t>
            </a:r>
            <a:r>
              <a:rPr lang="en-US" altLang="zh-CN" dirty="0"/>
              <a:t>Run</a:t>
            </a:r>
            <a:r>
              <a:rPr lang="zh-CN" altLang="zh-CN" dirty="0"/>
              <a:t>时根据</a:t>
            </a:r>
            <a:r>
              <a:rPr lang="en-US" altLang="zh-CN" dirty="0"/>
              <a:t>Place</a:t>
            </a:r>
            <a:r>
              <a:rPr lang="zh-CN" altLang="zh-CN" dirty="0"/>
              <a:t>到</a:t>
            </a:r>
            <a:r>
              <a:rPr lang="en-US" altLang="zh-CN" dirty="0" err="1"/>
              <a:t>DeviceContextPool</a:t>
            </a:r>
            <a:r>
              <a:rPr lang="zh-CN" altLang="zh-CN" dirty="0"/>
              <a:t>中获得对应的</a:t>
            </a:r>
            <a:r>
              <a:rPr lang="en-US" altLang="zh-CN" dirty="0" err="1"/>
              <a:t>DeviceContext</a:t>
            </a:r>
            <a:r>
              <a:rPr lang="zh-CN" altLang="zh-CN" dirty="0"/>
              <a:t>。 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B64288-A386-604B-9228-048DB33E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744" y="2027877"/>
            <a:ext cx="7304809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87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Executor——OP-Run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36959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634740" cy="4342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RuntimeContext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选择</a:t>
            </a:r>
            <a:r>
              <a:rPr kumimoji="1" lang="en-US" altLang="zh-CN" sz="2000" dirty="0" err="1">
                <a:latin typeface="Courier" pitchFamily="2" charset="0"/>
              </a:rPr>
              <a:t>DeviceContext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选择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Kernel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数据转换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InferShape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执行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Compute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EA6835-9E4B-1C40-B7E2-9BBDB8DC14B2}"/>
              </a:ext>
            </a:extLst>
          </p:cNvPr>
          <p:cNvSpPr/>
          <p:nvPr/>
        </p:nvSpPr>
        <p:spPr>
          <a:xfrm>
            <a:off x="4020840" y="1163658"/>
            <a:ext cx="73437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）由于</a:t>
            </a:r>
            <a:r>
              <a:rPr lang="en-US" altLang="zh-CN" dirty="0"/>
              <a:t>Place</a:t>
            </a:r>
            <a:r>
              <a:rPr lang="zh-CN" altLang="en-US" dirty="0"/>
              <a:t>、</a:t>
            </a:r>
            <a:r>
              <a:rPr lang="en-US" altLang="zh-CN" dirty="0" err="1"/>
              <a:t>VarType</a:t>
            </a:r>
            <a:r>
              <a:rPr lang="zh-CN" altLang="en-US" dirty="0"/>
              <a:t>、</a:t>
            </a:r>
            <a:r>
              <a:rPr lang="en-US" altLang="zh-CN" dirty="0"/>
              <a:t>Layout</a:t>
            </a:r>
            <a:r>
              <a:rPr lang="zh-CN" altLang="en-US" dirty="0"/>
              <a:t>等，每个</a:t>
            </a:r>
            <a:r>
              <a:rPr lang="en-US" altLang="zh-CN" dirty="0"/>
              <a:t>OP</a:t>
            </a:r>
            <a:r>
              <a:rPr lang="zh-CN" altLang="en-US" dirty="0"/>
              <a:t>实现</a:t>
            </a:r>
            <a:r>
              <a:rPr lang="zh-CN" altLang="en-US" b="1" dirty="0"/>
              <a:t>多种</a:t>
            </a:r>
            <a:r>
              <a:rPr lang="en-US" altLang="zh-CN" b="1" dirty="0"/>
              <a:t>Kernel</a:t>
            </a:r>
            <a:r>
              <a:rPr lang="zh-CN" altLang="en-US" dirty="0"/>
              <a:t>。</a:t>
            </a:r>
            <a:r>
              <a:rPr lang="en-US" altLang="zh-CN" dirty="0"/>
              <a:t>Kernel</a:t>
            </a:r>
            <a:r>
              <a:rPr lang="zh-CN" altLang="en-US" dirty="0"/>
              <a:t>的核心函数是</a:t>
            </a:r>
            <a:r>
              <a:rPr lang="en-US" altLang="zh-CN" dirty="0"/>
              <a:t>Compute</a:t>
            </a:r>
            <a:r>
              <a:rPr lang="zh-CN" altLang="en-US" dirty="0"/>
              <a:t>。</a:t>
            </a:r>
            <a:r>
              <a:rPr lang="en-US" altLang="zh-CN" dirty="0"/>
              <a:t>OP</a:t>
            </a:r>
            <a:r>
              <a:rPr lang="zh-CN" altLang="en-US" dirty="0"/>
              <a:t>运行前，需要根据</a:t>
            </a:r>
            <a:r>
              <a:rPr lang="en-US" altLang="zh-CN" b="1" dirty="0" err="1"/>
              <a:t>Attr</a:t>
            </a:r>
            <a:r>
              <a:rPr lang="en-US" altLang="zh-CN" b="1" dirty="0"/>
              <a:t>+</a:t>
            </a:r>
            <a:r>
              <a:rPr lang="zh-CN" altLang="en-US" b="1" dirty="0"/>
              <a:t>当前上下文，动态选择</a:t>
            </a:r>
            <a:r>
              <a:rPr lang="en-US" altLang="zh-CN" dirty="0"/>
              <a:t>Kernel</a:t>
            </a:r>
            <a:r>
              <a:rPr lang="zh-CN" altLang="en-US" dirty="0"/>
              <a:t>。通过</a:t>
            </a:r>
            <a:r>
              <a:rPr lang="en-US" altLang="zh-CN" b="1" dirty="0" err="1"/>
              <a:t>ChooseKernel</a:t>
            </a:r>
            <a:r>
              <a:rPr lang="zh-CN" altLang="en-US" dirty="0"/>
              <a:t>函数实现。最终</a:t>
            </a:r>
            <a:r>
              <a:rPr lang="zh-CN" altLang="en-US" b="1" dirty="0"/>
              <a:t>赋值</a:t>
            </a:r>
            <a:r>
              <a:rPr lang="en" altLang="zh-CN" b="1" dirty="0" err="1"/>
              <a:t>kernel_func</a:t>
            </a:r>
            <a:r>
              <a:rPr lang="en" altLang="zh-CN" b="1" dirty="0"/>
              <a:t>_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Kernel</a:t>
            </a:r>
            <a:r>
              <a:rPr lang="zh-CN" altLang="en-US" dirty="0"/>
              <a:t>的分类属性在</a:t>
            </a:r>
            <a:r>
              <a:rPr lang="en-US" altLang="zh-CN" b="1" dirty="0" err="1"/>
              <a:t>OpKernelType</a:t>
            </a:r>
            <a:r>
              <a:rPr lang="zh-CN" altLang="en-US" dirty="0"/>
              <a:t>中：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95BB64-880D-2F44-9ED0-5AA908963E5A}"/>
              </a:ext>
            </a:extLst>
          </p:cNvPr>
          <p:cNvSpPr/>
          <p:nvPr/>
        </p:nvSpPr>
        <p:spPr>
          <a:xfrm>
            <a:off x="4020840" y="4952077"/>
            <a:ext cx="73437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b="1" dirty="0"/>
              <a:t>即使用户选择的</a:t>
            </a:r>
            <a:r>
              <a:rPr lang="en-US" altLang="zh-CN" b="1" dirty="0"/>
              <a:t>Place</a:t>
            </a:r>
            <a:r>
              <a:rPr lang="zh-CN" altLang="en-US" b="1" dirty="0"/>
              <a:t>为</a:t>
            </a:r>
            <a:r>
              <a:rPr lang="en-US" altLang="zh-CN" b="1" dirty="0"/>
              <a:t>GPU</a:t>
            </a:r>
            <a:r>
              <a:rPr lang="zh-CN" altLang="en-US" b="1" dirty="0"/>
              <a:t>，</a:t>
            </a:r>
            <a:r>
              <a:rPr lang="en-US" altLang="zh-CN" b="1" dirty="0"/>
              <a:t>Kernel</a:t>
            </a:r>
            <a:r>
              <a:rPr lang="zh-CN" altLang="en-US" b="1" dirty="0"/>
              <a:t>也不一定在</a:t>
            </a:r>
            <a:r>
              <a:rPr lang="en-US" altLang="zh-CN" b="1" dirty="0"/>
              <a:t>GPU</a:t>
            </a:r>
            <a:r>
              <a:rPr lang="zh-CN" altLang="en-US" b="1" dirty="0"/>
              <a:t>上运行：</a:t>
            </a:r>
            <a:endParaRPr lang="en-US" altLang="zh-CN" b="1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dirty="0"/>
              <a:t>该</a:t>
            </a:r>
            <a:r>
              <a:rPr lang="en-US" altLang="zh-CN" dirty="0"/>
              <a:t>OP</a:t>
            </a:r>
            <a:r>
              <a:rPr lang="zh-CN" altLang="en-US" dirty="0"/>
              <a:t>没有支持</a:t>
            </a:r>
            <a:r>
              <a:rPr lang="en-US" altLang="zh-CN" dirty="0"/>
              <a:t>GPU</a:t>
            </a:r>
            <a:r>
              <a:rPr lang="zh-CN" altLang="en-US" dirty="0"/>
              <a:t>的</a:t>
            </a:r>
            <a:r>
              <a:rPr lang="en-US" altLang="zh-CN" dirty="0"/>
              <a:t>Kernel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dirty="0"/>
              <a:t>所有</a:t>
            </a:r>
            <a:r>
              <a:rPr lang="en-US" altLang="zh-CN" dirty="0"/>
              <a:t>Var</a:t>
            </a:r>
            <a:r>
              <a:rPr lang="zh-CN" altLang="en-US" dirty="0"/>
              <a:t>恰好在</a:t>
            </a:r>
            <a:r>
              <a:rPr lang="en-US" altLang="zh-CN" dirty="0"/>
              <a:t>CPU</a:t>
            </a:r>
            <a:r>
              <a:rPr lang="zh-CN" altLang="en-US" dirty="0"/>
              <a:t>上</a:t>
            </a:r>
            <a:endParaRPr lang="en-US" altLang="zh-CN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zh-CN" altLang="en-US" dirty="0"/>
              <a:t>上层明确指定了</a:t>
            </a:r>
            <a:r>
              <a:rPr lang="en-US" altLang="zh-CN" dirty="0" err="1"/>
              <a:t>force_cpu</a:t>
            </a:r>
            <a:r>
              <a:rPr lang="zh-CN" altLang="en-US" dirty="0"/>
              <a:t>、</a:t>
            </a:r>
            <a:r>
              <a:rPr lang="en-US" altLang="zh-CN" dirty="0" err="1"/>
              <a:t>op_device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OP</a:t>
            </a:r>
            <a:r>
              <a:rPr lang="zh-CN" altLang="en-US" dirty="0"/>
              <a:t>都重载了</a:t>
            </a:r>
            <a:r>
              <a:rPr lang="en" altLang="zh-CN" dirty="0" err="1"/>
              <a:t>GetExpectedKernelType</a:t>
            </a:r>
            <a:r>
              <a:rPr lang="zh-CN" altLang="en" dirty="0"/>
              <a:t>函数</a:t>
            </a:r>
            <a:r>
              <a:rPr lang="zh-CN" altLang="en-US" dirty="0"/>
              <a:t>，动态选择</a:t>
            </a:r>
            <a:r>
              <a:rPr lang="en-US" altLang="zh-CN" dirty="0"/>
              <a:t>Kernel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5197BC-1414-904D-9EDA-D5C450B5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041" y="2703646"/>
            <a:ext cx="6270038" cy="198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33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Executor——OP-Run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36959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634740" cy="4342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RuntimeContext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选择</a:t>
            </a:r>
            <a:r>
              <a:rPr kumimoji="1" lang="en-US" altLang="zh-CN" sz="2000" dirty="0" err="1">
                <a:latin typeface="Courier" pitchFamily="2" charset="0"/>
              </a:rPr>
              <a:t>DeviceContext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选择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Kernel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数据转换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InferShape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执行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Compute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E7D6B2-DA9B-054B-9CCE-EF64CC37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1919003"/>
            <a:ext cx="8155940" cy="4163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95BB64-880D-2F44-9ED0-5AA908963E5A}"/>
              </a:ext>
            </a:extLst>
          </p:cNvPr>
          <p:cNvSpPr/>
          <p:nvPr/>
        </p:nvSpPr>
        <p:spPr>
          <a:xfrm>
            <a:off x="4000500" y="1196727"/>
            <a:ext cx="7343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Kernel</a:t>
            </a:r>
            <a:r>
              <a:rPr lang="zh-CN" altLang="en-US" dirty="0"/>
              <a:t>通过</a:t>
            </a:r>
            <a:r>
              <a:rPr lang="en-US" altLang="zh-CN" dirty="0" err="1"/>
              <a:t>OpTyep+OpKernelType</a:t>
            </a:r>
            <a:r>
              <a:rPr lang="zh-CN" altLang="en-US" dirty="0"/>
              <a:t>管理，有类似</a:t>
            </a:r>
            <a:r>
              <a:rPr lang="en-US" altLang="zh-CN" dirty="0"/>
              <a:t>OP</a:t>
            </a:r>
            <a:r>
              <a:rPr lang="zh-CN" altLang="en-US" dirty="0"/>
              <a:t>的注册、管理机制：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172075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Executor——OP-Run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46565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634740" cy="4342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RuntimeContext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选择</a:t>
            </a:r>
            <a:r>
              <a:rPr kumimoji="1" lang="en-US" altLang="zh-CN" sz="2000" dirty="0" err="1">
                <a:latin typeface="Courier" pitchFamily="2" charset="0"/>
              </a:rPr>
              <a:t>DeviceContext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选择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数据转换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InferShape</a:t>
            </a: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执行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Compute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3FCE29-2198-C145-A788-FB88719D9926}"/>
              </a:ext>
            </a:extLst>
          </p:cNvPr>
          <p:cNvSpPr/>
          <p:nvPr/>
        </p:nvSpPr>
        <p:spPr>
          <a:xfrm>
            <a:off x="4020840" y="1163658"/>
            <a:ext cx="73437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Var</a:t>
            </a:r>
            <a:r>
              <a:rPr lang="zh-CN" altLang="en-US" dirty="0"/>
              <a:t>存在以下几种情况，需要为本</a:t>
            </a:r>
            <a:r>
              <a:rPr lang="en-US" altLang="zh-CN" dirty="0"/>
              <a:t>Op</a:t>
            </a:r>
            <a:r>
              <a:rPr lang="zh-CN" altLang="en-US" dirty="0"/>
              <a:t>进行数据转换：</a:t>
            </a:r>
            <a:endParaRPr lang="en-US" altLang="zh-CN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zh-CN" dirty="0"/>
              <a:t>其所在的</a:t>
            </a:r>
            <a:r>
              <a:rPr lang="en-US" altLang="zh-CN" dirty="0"/>
              <a:t>Place</a:t>
            </a:r>
            <a:r>
              <a:rPr lang="zh-CN" altLang="zh-CN" dirty="0"/>
              <a:t>的类型不同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zh-CN" dirty="0"/>
              <a:t>基础数据</a:t>
            </a:r>
            <a:r>
              <a:rPr lang="en-US" altLang="zh-CN" dirty="0" err="1"/>
              <a:t>DataType</a:t>
            </a:r>
            <a:r>
              <a:rPr lang="zh-CN" altLang="zh-CN" dirty="0"/>
              <a:t>（如</a:t>
            </a:r>
            <a:r>
              <a:rPr lang="en-US" altLang="zh-CN" dirty="0"/>
              <a:t>BOOL</a:t>
            </a:r>
            <a:r>
              <a:rPr lang="zh-CN" altLang="zh-CN" dirty="0"/>
              <a:t>、</a:t>
            </a:r>
            <a:r>
              <a:rPr lang="en-US" altLang="zh-CN" dirty="0"/>
              <a:t>INT16</a:t>
            </a:r>
            <a:r>
              <a:rPr lang="zh-CN" altLang="zh-CN" dirty="0"/>
              <a:t>、</a:t>
            </a:r>
            <a:r>
              <a:rPr lang="en-US" altLang="zh-CN" dirty="0"/>
              <a:t>FLOAT</a:t>
            </a:r>
            <a:r>
              <a:rPr lang="zh-CN" altLang="zh-CN" dirty="0"/>
              <a:t>）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CN" dirty="0" err="1"/>
              <a:t>DataLayout</a:t>
            </a:r>
            <a:r>
              <a:rPr lang="zh-CN" altLang="zh-CN" dirty="0"/>
              <a:t>（如</a:t>
            </a:r>
            <a:r>
              <a:rPr lang="en-US" altLang="zh-CN" dirty="0"/>
              <a:t>NHWC</a:t>
            </a:r>
            <a:r>
              <a:rPr lang="zh-CN" altLang="zh-CN" dirty="0"/>
              <a:t>、</a:t>
            </a:r>
            <a:r>
              <a:rPr lang="en-US" altLang="zh-CN" dirty="0"/>
              <a:t>NCHW</a:t>
            </a:r>
            <a:r>
              <a:rPr lang="zh-CN" altLang="zh-CN" dirty="0"/>
              <a:t>等）不同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）转换后的</a:t>
            </a:r>
            <a:r>
              <a:rPr lang="en-US" altLang="zh-CN" dirty="0"/>
              <a:t>Tensor</a:t>
            </a:r>
            <a:r>
              <a:rPr lang="zh-CN" altLang="en-US" dirty="0"/>
              <a:t>申请了新的显存。放到了</a:t>
            </a:r>
            <a:r>
              <a:rPr lang="en-US" altLang="zh-CN" dirty="0" err="1"/>
              <a:t>TransferScope</a:t>
            </a:r>
            <a:r>
              <a:rPr lang="zh-CN" altLang="en-US" dirty="0"/>
              <a:t>中管理。</a:t>
            </a:r>
            <a:endParaRPr lang="en-US" altLang="zh-CN" dirty="0"/>
          </a:p>
          <a:p>
            <a:r>
              <a:rPr lang="zh-CN" altLang="en-US" dirty="0"/>
              <a:t>同时</a:t>
            </a:r>
            <a:r>
              <a:rPr lang="zh-CN" altLang="en-US" b="1" dirty="0"/>
              <a:t>替换了</a:t>
            </a:r>
            <a:r>
              <a:rPr lang="en-US" altLang="zh-CN" b="1" dirty="0" err="1"/>
              <a:t>RuntimeContext</a:t>
            </a:r>
            <a:r>
              <a:rPr lang="zh-CN" altLang="en-US" b="1" dirty="0"/>
              <a:t>中的</a:t>
            </a:r>
            <a:r>
              <a:rPr lang="en-US" altLang="zh-CN" b="1" dirty="0"/>
              <a:t>Variable</a:t>
            </a:r>
            <a:r>
              <a:rPr lang="zh-CN" altLang="en-US" b="1" dirty="0"/>
              <a:t>*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）如果是</a:t>
            </a:r>
            <a:r>
              <a:rPr lang="en-US" altLang="zh-CN" dirty="0"/>
              <a:t>Place</a:t>
            </a:r>
            <a:r>
              <a:rPr lang="zh-CN" altLang="en-US" dirty="0"/>
              <a:t>不同（需要</a:t>
            </a:r>
            <a:r>
              <a:rPr lang="en-US" altLang="zh-CN" dirty="0"/>
              <a:t>GPU-CPU</a:t>
            </a:r>
            <a:r>
              <a:rPr lang="zh-CN" altLang="en-US" dirty="0"/>
              <a:t>内存拷贝），需要等到</a:t>
            </a:r>
            <a:r>
              <a:rPr lang="en-US" altLang="zh-CN" dirty="0"/>
              <a:t>GPU</a:t>
            </a:r>
            <a:r>
              <a:rPr lang="zh-CN" altLang="en-US" dirty="0"/>
              <a:t>的</a:t>
            </a:r>
            <a:r>
              <a:rPr lang="en-US" altLang="zh-CN" dirty="0"/>
              <a:t>OP</a:t>
            </a:r>
            <a:r>
              <a:rPr lang="zh-CN" altLang="en-US" dirty="0"/>
              <a:t>全部执行玩，才能开始。</a:t>
            </a:r>
            <a:r>
              <a:rPr lang="zh-CN" altLang="en-US" b="1" dirty="0">
                <a:solidFill>
                  <a:srgbClr val="FF0000"/>
                </a:solidFill>
              </a:rPr>
              <a:t>这点可能很影响性能，影响并发。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C7A397-8759-BD49-894F-18DC4B8F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98" y="4597273"/>
            <a:ext cx="7085392" cy="1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2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Executor——OP-Run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56812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634740" cy="4342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RuntimeContext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选择</a:t>
            </a:r>
            <a:r>
              <a:rPr kumimoji="1" lang="en-US" altLang="zh-CN" sz="2000" dirty="0" err="1">
                <a:latin typeface="Courier" pitchFamily="2" charset="0"/>
              </a:rPr>
              <a:t>DeviceContext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选择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数据转换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FF0000"/>
                </a:solidFill>
                <a:latin typeface="Courier" pitchFamily="2" charset="0"/>
              </a:rPr>
              <a:t>InferShape</a:t>
            </a: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latin typeface="Courier" pitchFamily="2" charset="0"/>
              </a:rPr>
              <a:t> 执行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Compute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DC6D7F-4A65-A245-A0E5-7C006D23D63F}"/>
              </a:ext>
            </a:extLst>
          </p:cNvPr>
          <p:cNvSpPr/>
          <p:nvPr/>
        </p:nvSpPr>
        <p:spPr>
          <a:xfrm>
            <a:off x="4020840" y="1163658"/>
            <a:ext cx="73437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）有些变量的维度需要到运行时才能知道，因此需要</a:t>
            </a:r>
            <a:r>
              <a:rPr lang="en-US" altLang="zh-CN" dirty="0" err="1"/>
              <a:t>InferShape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）部分</a:t>
            </a:r>
            <a:r>
              <a:rPr lang="en-US" altLang="zh-CN" dirty="0"/>
              <a:t>OP</a:t>
            </a:r>
            <a:r>
              <a:rPr lang="zh-CN" altLang="en-US" dirty="0"/>
              <a:t>，在</a:t>
            </a:r>
            <a:r>
              <a:rPr lang="en-US" altLang="zh-CN" b="1" dirty="0"/>
              <a:t>Kernel</a:t>
            </a:r>
            <a:r>
              <a:rPr lang="zh-CN" altLang="en-US" dirty="0"/>
              <a:t>的</a:t>
            </a:r>
            <a:r>
              <a:rPr lang="en-US" altLang="zh-CN" dirty="0"/>
              <a:t>Compute</a:t>
            </a:r>
            <a:r>
              <a:rPr lang="zh-CN" altLang="en-US" dirty="0"/>
              <a:t>中做了相关的</a:t>
            </a:r>
            <a:r>
              <a:rPr lang="en-US" altLang="zh-CN" dirty="0" err="1"/>
              <a:t>InferShape</a:t>
            </a:r>
            <a:r>
              <a:rPr lang="zh-CN" altLang="en-US" dirty="0"/>
              <a:t>，那么</a:t>
            </a:r>
            <a:r>
              <a:rPr lang="en-US" altLang="zh-CN" dirty="0"/>
              <a:t>OP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中可以</a:t>
            </a:r>
            <a:r>
              <a:rPr lang="zh-CN" altLang="en-US" b="1" dirty="0"/>
              <a:t>不重复检查</a:t>
            </a:r>
            <a:r>
              <a:rPr lang="zh-CN" altLang="en-US" dirty="0"/>
              <a:t>。这个在</a:t>
            </a:r>
            <a:r>
              <a:rPr lang="en-US" altLang="zh-CN" dirty="0" err="1"/>
              <a:t>OpMaker</a:t>
            </a:r>
            <a:r>
              <a:rPr lang="zh-CN" altLang="en-US" dirty="0"/>
              <a:t>中做了</a:t>
            </a:r>
            <a:r>
              <a:rPr lang="en-US" altLang="zh-CN" dirty="0" err="1"/>
              <a:t>Attr</a:t>
            </a:r>
            <a:r>
              <a:rPr lang="zh-CN" altLang="en-US" dirty="0"/>
              <a:t>标记，</a:t>
            </a:r>
            <a:r>
              <a:rPr lang="en" altLang="zh-CN" dirty="0" err="1"/>
              <a:t>kAllKernelsMustComputeRuntimeShape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b="1" dirty="0"/>
              <a:t>疑问</a:t>
            </a:r>
            <a:r>
              <a:rPr lang="zh-CN" altLang="en-US" dirty="0"/>
              <a:t>：</a:t>
            </a:r>
            <a:r>
              <a:rPr lang="en-US" altLang="zh-CN" dirty="0" err="1"/>
              <a:t>InferShape</a:t>
            </a:r>
            <a:r>
              <a:rPr lang="zh-CN" altLang="en-US" dirty="0"/>
              <a:t>是不是在第一次</a:t>
            </a:r>
            <a:r>
              <a:rPr lang="en-US" altLang="zh-CN" dirty="0"/>
              <a:t>Run</a:t>
            </a:r>
            <a:r>
              <a:rPr lang="zh-CN" altLang="en-US" dirty="0"/>
              <a:t>时做，后面就可以不做了呢？还是每次维度都会不同，需要每次都做？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1098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Executor——OP-Run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423902" y="979130"/>
            <a:ext cx="576598" cy="5354118"/>
          </a:xfrm>
          <a:prstGeom prst="leftBrace">
            <a:avLst>
              <a:gd name="adj1" fmla="val 8333"/>
              <a:gd name="adj2" fmla="val 66846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634740" cy="4342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 err="1">
                <a:latin typeface="Courier" pitchFamily="2" charset="0"/>
              </a:rPr>
              <a:t>RuntimeContext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选择</a:t>
            </a:r>
            <a:r>
              <a:rPr kumimoji="1" lang="en-US" altLang="zh-CN" sz="2000" dirty="0" err="1">
                <a:latin typeface="Courier" pitchFamily="2" charset="0"/>
              </a:rPr>
              <a:t>DeviceContext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选择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数据转换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InferShape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执行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Kernel</a:t>
            </a: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Compute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DC6D7F-4A65-A245-A0E5-7C006D23D63F}"/>
              </a:ext>
            </a:extLst>
          </p:cNvPr>
          <p:cNvSpPr/>
          <p:nvPr/>
        </p:nvSpPr>
        <p:spPr>
          <a:xfrm>
            <a:off x="4020840" y="1163658"/>
            <a:ext cx="73437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）构造</a:t>
            </a:r>
            <a:r>
              <a:rPr lang="en" altLang="zh-CN" b="1" dirty="0" err="1"/>
              <a:t>ExecutionContext</a:t>
            </a:r>
            <a:r>
              <a:rPr lang="zh-CN" altLang="en" dirty="0"/>
              <a:t>并</a:t>
            </a:r>
            <a:r>
              <a:rPr lang="zh-CN" altLang="en-US" dirty="0"/>
              <a:t>通过</a:t>
            </a:r>
            <a:r>
              <a:rPr lang="en" altLang="zh-CN" b="1" dirty="0" err="1"/>
              <a:t>kernel_func</a:t>
            </a:r>
            <a:r>
              <a:rPr lang="en" altLang="zh-CN" b="1" dirty="0"/>
              <a:t>_</a:t>
            </a:r>
            <a:r>
              <a:rPr lang="zh-CN" altLang="en" dirty="0"/>
              <a:t>函数</a:t>
            </a:r>
            <a:r>
              <a:rPr lang="zh-CN" altLang="en-US" dirty="0"/>
              <a:t>指针，执行</a:t>
            </a:r>
            <a:r>
              <a:rPr lang="en-US" altLang="zh-CN" dirty="0"/>
              <a:t>Kernel</a:t>
            </a:r>
            <a:r>
              <a:rPr lang="zh-CN" altLang="en-US" dirty="0"/>
              <a:t>的</a:t>
            </a:r>
            <a:r>
              <a:rPr lang="en-US" altLang="zh-CN" dirty="0"/>
              <a:t>Compute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ExecutionContext</a:t>
            </a:r>
            <a:r>
              <a:rPr lang="zh-CN" altLang="en-US" dirty="0"/>
              <a:t>中存了一系列上下文变量，供</a:t>
            </a:r>
            <a:r>
              <a:rPr lang="en-US" altLang="zh-CN" dirty="0"/>
              <a:t>Kernel</a:t>
            </a:r>
            <a:r>
              <a:rPr lang="zh-CN" altLang="en-US" dirty="0"/>
              <a:t>使用：</a:t>
            </a:r>
            <a:endParaRPr lang="e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5F2E6-5E58-C74A-B0FF-B95B3A871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560" y="2556510"/>
            <a:ext cx="7124519" cy="13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25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Executor——Kernel-Compute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B4A50E-A195-8340-822A-4812BF1E8536}"/>
              </a:ext>
            </a:extLst>
          </p:cNvPr>
          <p:cNvSpPr/>
          <p:nvPr/>
        </p:nvSpPr>
        <p:spPr>
          <a:xfrm>
            <a:off x="160020" y="979130"/>
            <a:ext cx="7418070" cy="2186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/>
              <a:t>Kernel-Compute</a:t>
            </a:r>
            <a:r>
              <a:rPr kumimoji="1" lang="zh-CN" altLang="en-US" sz="2000" dirty="0">
                <a:latin typeface="Courier" pitchFamily="2" charset="0"/>
              </a:rPr>
              <a:t>的过程如下：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提取</a:t>
            </a:r>
            <a:r>
              <a:rPr kumimoji="1" lang="en-US" altLang="zh-CN" sz="2000" dirty="0">
                <a:latin typeface="Courier" pitchFamily="2" charset="0"/>
              </a:rPr>
              <a:t>inputs</a:t>
            </a:r>
            <a:r>
              <a:rPr kumimoji="1" lang="zh-CN" altLang="en-US" sz="2000" dirty="0">
                <a:latin typeface="Courier" pitchFamily="2" charset="0"/>
              </a:rPr>
              <a:t>的</a:t>
            </a:r>
            <a:r>
              <a:rPr kumimoji="1" lang="en-US" altLang="zh-CN" sz="2000" dirty="0">
                <a:latin typeface="Courier" pitchFamily="2" charset="0"/>
              </a:rPr>
              <a:t>Tensor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为</a:t>
            </a:r>
            <a:r>
              <a:rPr kumimoji="1" lang="en-US" altLang="zh-CN" sz="2000" dirty="0" err="1">
                <a:latin typeface="Courier" pitchFamily="2" charset="0"/>
              </a:rPr>
              <a:t>outpurs</a:t>
            </a:r>
            <a:r>
              <a:rPr kumimoji="1" lang="zh-CN" altLang="en-US" sz="2000" dirty="0">
                <a:latin typeface="Courier" pitchFamily="2" charset="0"/>
              </a:rPr>
              <a:t>的</a:t>
            </a:r>
            <a:r>
              <a:rPr kumimoji="1" lang="en-US" altLang="zh-CN" sz="2000" dirty="0">
                <a:latin typeface="Courier" pitchFamily="2" charset="0"/>
              </a:rPr>
              <a:t>Tensor</a:t>
            </a:r>
            <a:r>
              <a:rPr kumimoji="1" lang="zh-CN" altLang="en-US" sz="2000" dirty="0">
                <a:latin typeface="Courier" pitchFamily="2" charset="0"/>
              </a:rPr>
              <a:t>分配显存（存储空间）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调用更底层的函数完成运算（再底层不再阅读）</a:t>
            </a:r>
            <a:endParaRPr kumimoji="1" lang="en-US" altLang="zh-CN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14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538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</a:t>
            </a:r>
            <a:r>
              <a:rPr kumimoji="1" lang="zh-CN" altLang="en-US" sz="2800" b="1" dirty="0"/>
              <a:t>总结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7B1D31-BB79-824C-A925-32F2E61F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77" y="590416"/>
            <a:ext cx="8920046" cy="64161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6044BC3-2B5F-5841-B73D-7AE686D8BE26}"/>
              </a:ext>
            </a:extLst>
          </p:cNvPr>
          <p:cNvSpPr/>
          <p:nvPr/>
        </p:nvSpPr>
        <p:spPr>
          <a:xfrm>
            <a:off x="1444748" y="4275696"/>
            <a:ext cx="9123140" cy="10307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800" b="1" dirty="0">
                <a:solidFill>
                  <a:schemeClr val="tx1"/>
                </a:solidFill>
              </a:rPr>
              <a:t>从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Executor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Run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，到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OP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Run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，到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Kernel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Compute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，</a:t>
            </a:r>
            <a:endParaRPr kumimoji="1" lang="en-US" altLang="zh-CN" sz="2800" b="1" dirty="0">
              <a:solidFill>
                <a:schemeClr val="tx1"/>
              </a:solidFill>
            </a:endParaRPr>
          </a:p>
          <a:p>
            <a:r>
              <a:rPr kumimoji="1" lang="zh-CN" altLang="en-US" sz="2800" b="1" dirty="0">
                <a:solidFill>
                  <a:schemeClr val="tx1"/>
                </a:solidFill>
              </a:rPr>
              <a:t>都是在用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CPU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做上下文环境的准备工作，都不是真实计算</a:t>
            </a:r>
          </a:p>
        </p:txBody>
      </p:sp>
    </p:spTree>
    <p:extLst>
      <p:ext uri="{BB962C8B-B14F-4D97-AF65-F5344CB8AC3E}">
        <p14:creationId xmlns:p14="http://schemas.microsoft.com/office/powerpoint/2010/main" val="203659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21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Paddle</a:t>
            </a:r>
            <a:r>
              <a:rPr kumimoji="1" lang="zh-CN" altLang="en-US" sz="2800" b="1" dirty="0"/>
              <a:t>概览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4C45D2-DEB0-A54B-B3E6-ABA49E5B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234" y="704470"/>
            <a:ext cx="12632386" cy="60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63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4509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Executor</a:t>
            </a:r>
            <a:r>
              <a:rPr kumimoji="1" lang="zh-CN" altLang="en-US" sz="2800" b="1" dirty="0"/>
              <a:t>分析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E01113-7D21-D244-96DD-79ECC7B015B5}"/>
              </a:ext>
            </a:extLst>
          </p:cNvPr>
          <p:cNvSpPr/>
          <p:nvPr/>
        </p:nvSpPr>
        <p:spPr>
          <a:xfrm>
            <a:off x="5937185" y="1657200"/>
            <a:ext cx="837759" cy="41339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OP1-CPU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8DB838-00B4-E447-BED3-88BB73FB3901}"/>
              </a:ext>
            </a:extLst>
          </p:cNvPr>
          <p:cNvSpPr/>
          <p:nvPr/>
        </p:nvSpPr>
        <p:spPr>
          <a:xfrm>
            <a:off x="6774944" y="2070590"/>
            <a:ext cx="837759" cy="41339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OP1-GPU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7A547B-FE86-4C48-80D4-2DCA009D0ABB}"/>
              </a:ext>
            </a:extLst>
          </p:cNvPr>
          <p:cNvSpPr/>
          <p:nvPr/>
        </p:nvSpPr>
        <p:spPr>
          <a:xfrm>
            <a:off x="6774944" y="1657200"/>
            <a:ext cx="837759" cy="41339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OP2-CPU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C619EA-1DA8-9F4A-A54C-A48AE1D572EF}"/>
              </a:ext>
            </a:extLst>
          </p:cNvPr>
          <p:cNvSpPr/>
          <p:nvPr/>
        </p:nvSpPr>
        <p:spPr>
          <a:xfrm>
            <a:off x="7612703" y="2070590"/>
            <a:ext cx="837759" cy="41339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OP2-GPU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7C410AC-ABA7-9848-846A-1614E8179F46}"/>
              </a:ext>
            </a:extLst>
          </p:cNvPr>
          <p:cNvSpPr/>
          <p:nvPr/>
        </p:nvSpPr>
        <p:spPr>
          <a:xfrm>
            <a:off x="7612703" y="1647372"/>
            <a:ext cx="837759" cy="41339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OP3-CPU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9760A68-9BDB-CF42-96B1-93A84DFF8E3F}"/>
              </a:ext>
            </a:extLst>
          </p:cNvPr>
          <p:cNvSpPr/>
          <p:nvPr/>
        </p:nvSpPr>
        <p:spPr>
          <a:xfrm>
            <a:off x="8450462" y="2060762"/>
            <a:ext cx="837759" cy="41339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OP3-GPU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32F007-CC4B-904F-903F-1387BC01B3C4}"/>
              </a:ext>
            </a:extLst>
          </p:cNvPr>
          <p:cNvSpPr/>
          <p:nvPr/>
        </p:nvSpPr>
        <p:spPr>
          <a:xfrm>
            <a:off x="8460940" y="1647372"/>
            <a:ext cx="837759" cy="413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OP4-CPU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D43F386-5C41-E141-BC2D-6EEBF1ABAC55}"/>
              </a:ext>
            </a:extLst>
          </p:cNvPr>
          <p:cNvSpPr/>
          <p:nvPr/>
        </p:nvSpPr>
        <p:spPr>
          <a:xfrm>
            <a:off x="9298699" y="2060762"/>
            <a:ext cx="837759" cy="413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OP4-GPU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7582FA7-6037-7447-8297-F4075BF82F4B}"/>
              </a:ext>
            </a:extLst>
          </p:cNvPr>
          <p:cNvSpPr txBox="1"/>
          <p:nvPr/>
        </p:nvSpPr>
        <p:spPr>
          <a:xfrm>
            <a:off x="242254" y="1822221"/>
            <a:ext cx="5020903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CPU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>
                <a:latin typeface="Courier" pitchFamily="2" charset="0"/>
              </a:rPr>
              <a:t>GPU</a:t>
            </a:r>
            <a:r>
              <a:rPr kumimoji="1" lang="zh-CN" altLang="en-US" dirty="0">
                <a:latin typeface="Courier" pitchFamily="2" charset="0"/>
              </a:rPr>
              <a:t>资源充分利用</a:t>
            </a:r>
            <a:endParaRPr kumimoji="1" lang="en-US" altLang="zh-CN" dirty="0">
              <a:latin typeface="Courier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53F541-71DB-4649-A059-5FA02D7E4B13}"/>
              </a:ext>
            </a:extLst>
          </p:cNvPr>
          <p:cNvSpPr/>
          <p:nvPr/>
        </p:nvSpPr>
        <p:spPr>
          <a:xfrm>
            <a:off x="248327" y="821978"/>
            <a:ext cx="94443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中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负责上下文准备，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负责计算。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、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可以并行执行，可能由如下几种情况：</a:t>
            </a:r>
            <a:endParaRPr lang="zh-CN" altLang="en-US" sz="20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097D439-AC8C-FC43-9D62-197AC39530B0}"/>
              </a:ext>
            </a:extLst>
          </p:cNvPr>
          <p:cNvSpPr/>
          <p:nvPr/>
        </p:nvSpPr>
        <p:spPr>
          <a:xfrm>
            <a:off x="5937185" y="2831998"/>
            <a:ext cx="837759" cy="41339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OP1-CPU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3CE59AE-5D25-FC42-8557-0E5FD0772450}"/>
              </a:ext>
            </a:extLst>
          </p:cNvPr>
          <p:cNvSpPr/>
          <p:nvPr/>
        </p:nvSpPr>
        <p:spPr>
          <a:xfrm>
            <a:off x="6774944" y="3245388"/>
            <a:ext cx="1274051" cy="41339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OP1-GPU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E06A9F-3BC8-FF4F-9BEE-6282809DE73D}"/>
              </a:ext>
            </a:extLst>
          </p:cNvPr>
          <p:cNvSpPr/>
          <p:nvPr/>
        </p:nvSpPr>
        <p:spPr>
          <a:xfrm>
            <a:off x="6774944" y="2831998"/>
            <a:ext cx="837759" cy="41339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OP2-CPU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F809E64-1DC8-A840-B878-5768F10BF071}"/>
              </a:ext>
            </a:extLst>
          </p:cNvPr>
          <p:cNvSpPr/>
          <p:nvPr/>
        </p:nvSpPr>
        <p:spPr>
          <a:xfrm>
            <a:off x="8048995" y="3245388"/>
            <a:ext cx="1274051" cy="41339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OP2-GPU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BCAE9FA-2DDC-6046-BE39-4E97025A9D15}"/>
              </a:ext>
            </a:extLst>
          </p:cNvPr>
          <p:cNvSpPr/>
          <p:nvPr/>
        </p:nvSpPr>
        <p:spPr>
          <a:xfrm>
            <a:off x="7612703" y="2833600"/>
            <a:ext cx="837759" cy="41339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OP3-CPU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580323B-7B38-8C48-B154-3087ED96511C}"/>
              </a:ext>
            </a:extLst>
          </p:cNvPr>
          <p:cNvSpPr/>
          <p:nvPr/>
        </p:nvSpPr>
        <p:spPr>
          <a:xfrm>
            <a:off x="9334476" y="3245388"/>
            <a:ext cx="1274051" cy="41339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OP3-GPU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2D7CC7-5660-5140-946A-B8D35C975DFE}"/>
              </a:ext>
            </a:extLst>
          </p:cNvPr>
          <p:cNvSpPr/>
          <p:nvPr/>
        </p:nvSpPr>
        <p:spPr>
          <a:xfrm>
            <a:off x="8460940" y="2833600"/>
            <a:ext cx="837759" cy="413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OP4-CPU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71F2401-A6C0-D946-B7F5-1C0ED695673C}"/>
              </a:ext>
            </a:extLst>
          </p:cNvPr>
          <p:cNvSpPr/>
          <p:nvPr/>
        </p:nvSpPr>
        <p:spPr>
          <a:xfrm>
            <a:off x="10619957" y="3245388"/>
            <a:ext cx="1274051" cy="413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OP4-GPU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651D458-47C8-E244-AF56-DDC8A87461B9}"/>
              </a:ext>
            </a:extLst>
          </p:cNvPr>
          <p:cNvSpPr/>
          <p:nvPr/>
        </p:nvSpPr>
        <p:spPr>
          <a:xfrm>
            <a:off x="5954597" y="4141346"/>
            <a:ext cx="837759" cy="41339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OP1-CPU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6B9BB39-1DEA-7D4C-B5E5-60EE47B50CFC}"/>
              </a:ext>
            </a:extLst>
          </p:cNvPr>
          <p:cNvSpPr/>
          <p:nvPr/>
        </p:nvSpPr>
        <p:spPr>
          <a:xfrm>
            <a:off x="6792356" y="4554736"/>
            <a:ext cx="820347" cy="41339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OP1-GPU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5773D94-3A85-9548-892D-F7C0093F496C}"/>
              </a:ext>
            </a:extLst>
          </p:cNvPr>
          <p:cNvSpPr/>
          <p:nvPr/>
        </p:nvSpPr>
        <p:spPr>
          <a:xfrm>
            <a:off x="6792356" y="4141346"/>
            <a:ext cx="1256639" cy="41339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OP2-CPU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AEB358A-FD67-A244-BAAD-36A1A4E75F62}"/>
              </a:ext>
            </a:extLst>
          </p:cNvPr>
          <p:cNvSpPr/>
          <p:nvPr/>
        </p:nvSpPr>
        <p:spPr>
          <a:xfrm>
            <a:off x="8048995" y="4564564"/>
            <a:ext cx="837759" cy="41339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OP2-GPU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260EB8-2CAD-D54D-82C0-79BB47A8A956}"/>
              </a:ext>
            </a:extLst>
          </p:cNvPr>
          <p:cNvSpPr/>
          <p:nvPr/>
        </p:nvSpPr>
        <p:spPr>
          <a:xfrm>
            <a:off x="8048995" y="4141346"/>
            <a:ext cx="660665" cy="41339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OP3-CPU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D36BD4E-ABBE-744E-95B0-116E0BF12B98}"/>
              </a:ext>
            </a:extLst>
          </p:cNvPr>
          <p:cNvSpPr/>
          <p:nvPr/>
        </p:nvSpPr>
        <p:spPr>
          <a:xfrm>
            <a:off x="8886754" y="4566166"/>
            <a:ext cx="837759" cy="41339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OP3-GPU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45B331E-2F19-4043-BA04-B33F206E9A55}"/>
              </a:ext>
            </a:extLst>
          </p:cNvPr>
          <p:cNvSpPr/>
          <p:nvPr/>
        </p:nvSpPr>
        <p:spPr>
          <a:xfrm>
            <a:off x="8715642" y="4141346"/>
            <a:ext cx="1409386" cy="413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OP4-CPU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3044F3D-AAED-BB4F-85EC-0222010191F4}"/>
              </a:ext>
            </a:extLst>
          </p:cNvPr>
          <p:cNvSpPr/>
          <p:nvPr/>
        </p:nvSpPr>
        <p:spPr>
          <a:xfrm>
            <a:off x="10143392" y="4564564"/>
            <a:ext cx="837759" cy="413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OP4-GPU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212085E-3DDD-2144-B566-5AC23A23ABF8}"/>
              </a:ext>
            </a:extLst>
          </p:cNvPr>
          <p:cNvSpPr/>
          <p:nvPr/>
        </p:nvSpPr>
        <p:spPr>
          <a:xfrm>
            <a:off x="5956873" y="5395150"/>
            <a:ext cx="807593" cy="41339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OP1-CPU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E650DC9-996C-B549-94A9-415231011B2A}"/>
              </a:ext>
            </a:extLst>
          </p:cNvPr>
          <p:cNvSpPr/>
          <p:nvPr/>
        </p:nvSpPr>
        <p:spPr>
          <a:xfrm>
            <a:off x="6794631" y="5808540"/>
            <a:ext cx="1002904" cy="41339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OP1-GPU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15D84BD-6E69-3340-B69B-117A4FFFCCBA}"/>
              </a:ext>
            </a:extLst>
          </p:cNvPr>
          <p:cNvSpPr/>
          <p:nvPr/>
        </p:nvSpPr>
        <p:spPr>
          <a:xfrm>
            <a:off x="6760342" y="5395150"/>
            <a:ext cx="807593" cy="41339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OP2-CPU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130B9D5-6634-D340-BDB7-E7FB6BF505B8}"/>
              </a:ext>
            </a:extLst>
          </p:cNvPr>
          <p:cNvSpPr/>
          <p:nvPr/>
        </p:nvSpPr>
        <p:spPr>
          <a:xfrm>
            <a:off x="7796755" y="5799518"/>
            <a:ext cx="1002904" cy="41339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OP2-GPU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6B65DA0-3F3B-9E44-BA11-ADA28828B4AF}"/>
              </a:ext>
            </a:extLst>
          </p:cNvPr>
          <p:cNvSpPr/>
          <p:nvPr/>
        </p:nvSpPr>
        <p:spPr>
          <a:xfrm>
            <a:off x="7575241" y="5396752"/>
            <a:ext cx="807593" cy="41339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OP3-CPU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10EB0CF-D48D-E949-B770-4FFA16E60580}"/>
              </a:ext>
            </a:extLst>
          </p:cNvPr>
          <p:cNvSpPr/>
          <p:nvPr/>
        </p:nvSpPr>
        <p:spPr>
          <a:xfrm>
            <a:off x="8786769" y="5797110"/>
            <a:ext cx="1002904" cy="41339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OP3-GPU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995BD05-A87C-734D-9844-F4315EFB5BCB}"/>
              </a:ext>
            </a:extLst>
          </p:cNvPr>
          <p:cNvSpPr/>
          <p:nvPr/>
        </p:nvSpPr>
        <p:spPr>
          <a:xfrm>
            <a:off x="9789673" y="5381912"/>
            <a:ext cx="807593" cy="413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OP4-CPU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7FA5A5-328B-734B-9AD2-8D4CFA78DB2C}"/>
              </a:ext>
            </a:extLst>
          </p:cNvPr>
          <p:cNvSpPr/>
          <p:nvPr/>
        </p:nvSpPr>
        <p:spPr>
          <a:xfrm>
            <a:off x="10598820" y="5795302"/>
            <a:ext cx="1002904" cy="41339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solidFill>
                  <a:schemeClr val="tx1"/>
                </a:solidFill>
              </a:rPr>
              <a:t>OP4-GPU</a:t>
            </a:r>
            <a:endParaRPr kumimoji="1"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E597513-EDD5-0144-BC6A-93592D3A39F3}"/>
              </a:ext>
            </a:extLst>
          </p:cNvPr>
          <p:cNvSpPr/>
          <p:nvPr/>
        </p:nvSpPr>
        <p:spPr>
          <a:xfrm>
            <a:off x="10364173" y="642798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urier" pitchFamily="2" charset="0"/>
              </a:rPr>
              <a:t>wait</a:t>
            </a:r>
            <a:endParaRPr lang="zh-CN" altLang="en-US" dirty="0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EE40483F-4337-5247-BF71-26B812DC5487}"/>
              </a:ext>
            </a:extLst>
          </p:cNvPr>
          <p:cNvCxnSpPr>
            <a:cxnSpLocks/>
          </p:cNvCxnSpPr>
          <p:nvPr/>
        </p:nvCxnSpPr>
        <p:spPr>
          <a:xfrm flipH="1" flipV="1">
            <a:off x="9789673" y="5817332"/>
            <a:ext cx="830284" cy="69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F154A8B0-DF83-4D4A-B1F5-6C1CA0690441}"/>
              </a:ext>
            </a:extLst>
          </p:cNvPr>
          <p:cNvCxnSpPr/>
          <p:nvPr/>
        </p:nvCxnSpPr>
        <p:spPr>
          <a:xfrm>
            <a:off x="248327" y="2647991"/>
            <a:ext cx="11878887" cy="665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57238E60-848D-6148-8AED-A47576157A61}"/>
              </a:ext>
            </a:extLst>
          </p:cNvPr>
          <p:cNvCxnSpPr/>
          <p:nvPr/>
        </p:nvCxnSpPr>
        <p:spPr>
          <a:xfrm>
            <a:off x="233860" y="3867048"/>
            <a:ext cx="11878887" cy="665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CD081078-248D-714B-A98A-57DD02E9225E}"/>
              </a:ext>
            </a:extLst>
          </p:cNvPr>
          <p:cNvCxnSpPr/>
          <p:nvPr/>
        </p:nvCxnSpPr>
        <p:spPr>
          <a:xfrm>
            <a:off x="242254" y="5134349"/>
            <a:ext cx="11878887" cy="665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2AF60406-C332-3240-879D-3CCFDC55AF80}"/>
              </a:ext>
            </a:extLst>
          </p:cNvPr>
          <p:cNvSpPr/>
          <p:nvPr/>
        </p:nvSpPr>
        <p:spPr>
          <a:xfrm>
            <a:off x="166873" y="5369173"/>
            <a:ext cx="4098110" cy="76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dirty="0">
                <a:latin typeface="Courier" pitchFamily="2" charset="0"/>
              </a:rPr>
              <a:t>出现</a:t>
            </a:r>
            <a:r>
              <a:rPr kumimoji="1" lang="en-US" altLang="zh-CN" dirty="0">
                <a:latin typeface="Courier" pitchFamily="2" charset="0"/>
              </a:rPr>
              <a:t>Place</a:t>
            </a:r>
            <a:r>
              <a:rPr kumimoji="1" lang="zh-CN" altLang="en-US" dirty="0">
                <a:latin typeface="Courier" pitchFamily="2" charset="0"/>
              </a:rPr>
              <a:t>间数据转换，或其它需要</a:t>
            </a:r>
            <a:r>
              <a:rPr kumimoji="1" lang="en-US" altLang="zh-CN" dirty="0">
                <a:latin typeface="Courier" pitchFamily="2" charset="0"/>
              </a:rPr>
              <a:t>Wait</a:t>
            </a:r>
            <a:r>
              <a:rPr kumimoji="1" lang="zh-CN" altLang="en-US" dirty="0">
                <a:latin typeface="Courier" pitchFamily="2" charset="0"/>
              </a:rPr>
              <a:t>的情况</a:t>
            </a:r>
            <a:endParaRPr kumimoji="1" lang="zh-CN" altLang="en-US" sz="1400" dirty="0">
              <a:latin typeface="Courier" pitchFamily="2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011E994-0BF1-AA49-9DED-525A9FD7EE47}"/>
              </a:ext>
            </a:extLst>
          </p:cNvPr>
          <p:cNvSpPr/>
          <p:nvPr/>
        </p:nvSpPr>
        <p:spPr>
          <a:xfrm>
            <a:off x="166873" y="4228251"/>
            <a:ext cx="6096000" cy="6923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CPU</a:t>
            </a:r>
            <a:r>
              <a:rPr kumimoji="1" lang="zh-CN" altLang="en-US" dirty="0">
                <a:latin typeface="Courier" pitchFamily="2" charset="0"/>
              </a:rPr>
              <a:t>计算较慢，</a:t>
            </a:r>
            <a:r>
              <a:rPr kumimoji="1" lang="en-US" altLang="zh-CN" dirty="0">
                <a:latin typeface="Courier" pitchFamily="2" charset="0"/>
              </a:rPr>
              <a:t>GPU</a:t>
            </a:r>
            <a:r>
              <a:rPr kumimoji="1" lang="zh-CN" altLang="en-US" dirty="0">
                <a:latin typeface="Courier" pitchFamily="2" charset="0"/>
              </a:rPr>
              <a:t>出现等待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需要优化</a:t>
            </a:r>
            <a:r>
              <a:rPr kumimoji="1" lang="en-US" altLang="zh-CN" sz="1400" dirty="0" err="1">
                <a:latin typeface="Courier" pitchFamily="2" charset="0"/>
              </a:rPr>
              <a:t>cpu</a:t>
            </a:r>
            <a:endParaRPr kumimoji="1" lang="en-US" altLang="zh-CN" sz="1400" dirty="0">
              <a:latin typeface="Courier" pitchFamily="2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4870386-8034-6B4C-B43C-9712A64C0484}"/>
              </a:ext>
            </a:extLst>
          </p:cNvPr>
          <p:cNvSpPr/>
          <p:nvPr/>
        </p:nvSpPr>
        <p:spPr>
          <a:xfrm>
            <a:off x="166873" y="2958610"/>
            <a:ext cx="6096000" cy="6923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CPU</a:t>
            </a:r>
            <a:r>
              <a:rPr kumimoji="1" lang="zh-CN" altLang="en-US" dirty="0">
                <a:latin typeface="Courier" pitchFamily="2" charset="0"/>
              </a:rPr>
              <a:t>计算较快，等待</a:t>
            </a:r>
            <a:r>
              <a:rPr kumimoji="1" lang="en-US" altLang="zh-CN" dirty="0">
                <a:latin typeface="Courier" pitchFamily="2" charset="0"/>
              </a:rPr>
              <a:t>GPU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需要优化</a:t>
            </a:r>
            <a:r>
              <a:rPr kumimoji="1" lang="en-US" altLang="zh-CN" sz="1400" dirty="0" err="1">
                <a:latin typeface="Courier" pitchFamily="2" charset="0"/>
              </a:rPr>
              <a:t>cuda</a:t>
            </a:r>
            <a:endParaRPr kumimoji="1" lang="en-US" altLang="zh-CN" sz="1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0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54" grpId="0"/>
      <p:bldP spid="55" grpId="0"/>
      <p:bldP spid="5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BD3BA080-971E-5D4B-A3C4-BD6A02C751C5}"/>
              </a:ext>
            </a:extLst>
          </p:cNvPr>
          <p:cNvSpPr txBox="1"/>
          <p:nvPr/>
        </p:nvSpPr>
        <p:spPr>
          <a:xfrm>
            <a:off x="2363735" y="578579"/>
            <a:ext cx="3126650" cy="6910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4000" b="1" dirty="0">
                <a:solidFill>
                  <a:srgbClr val="2339DA"/>
                </a:solidFill>
                <a:latin typeface="+mj-lt"/>
                <a:ea typeface="inpin heiti" panose="00000500000000000000" pitchFamily="2" charset="-122"/>
                <a:sym typeface="inpin heiti" panose="00000500000000000000" pitchFamily="2" charset="-122"/>
              </a:rPr>
              <a:t>CONTENTS</a:t>
            </a:r>
            <a:endParaRPr lang="en-US" sz="4000" b="1" dirty="0">
              <a:solidFill>
                <a:srgbClr val="2339DA"/>
              </a:solidFill>
              <a:latin typeface="+mj-lt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13A8B547-FF78-3547-8FD7-1A05F5D0045A}"/>
              </a:ext>
            </a:extLst>
          </p:cNvPr>
          <p:cNvSpPr txBox="1"/>
          <p:nvPr/>
        </p:nvSpPr>
        <p:spPr>
          <a:xfrm>
            <a:off x="573698" y="610822"/>
            <a:ext cx="1799794" cy="608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solidFill>
                  <a:srgbClr val="2339D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目 录</a:t>
            </a:r>
            <a:endParaRPr lang="en-US" sz="3600" b="1" dirty="0">
              <a:solidFill>
                <a:srgbClr val="2339D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4" name="直接连接符 52">
            <a:extLst>
              <a:ext uri="{FF2B5EF4-FFF2-40B4-BE49-F238E27FC236}">
                <a16:creationId xmlns:a16="http://schemas.microsoft.com/office/drawing/2014/main" id="{9CE74A29-DCB9-9E44-82DB-F860B623EBEF}"/>
              </a:ext>
            </a:extLst>
          </p:cNvPr>
          <p:cNvCxnSpPr>
            <a:cxnSpLocks/>
          </p:cNvCxnSpPr>
          <p:nvPr/>
        </p:nvCxnSpPr>
        <p:spPr>
          <a:xfrm flipV="1">
            <a:off x="2359647" y="773584"/>
            <a:ext cx="0" cy="3638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D771BB-BC1D-9549-B968-12D61E8469CB}"/>
              </a:ext>
            </a:extLst>
          </p:cNvPr>
          <p:cNvGrpSpPr/>
          <p:nvPr/>
        </p:nvGrpSpPr>
        <p:grpSpPr>
          <a:xfrm>
            <a:off x="856769" y="1611871"/>
            <a:ext cx="3998151" cy="723900"/>
            <a:chOff x="-131320" y="1547173"/>
            <a:chExt cx="3998151" cy="7239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D26D678-7D9D-5043-9F08-C35717816A45}"/>
                </a:ext>
              </a:extLst>
            </p:cNvPr>
            <p:cNvGrpSpPr/>
            <p:nvPr/>
          </p:nvGrpSpPr>
          <p:grpSpPr>
            <a:xfrm>
              <a:off x="-131320" y="1569636"/>
              <a:ext cx="2304256" cy="552780"/>
              <a:chOff x="4897880" y="2236901"/>
              <a:chExt cx="2304256" cy="552780"/>
            </a:xfrm>
          </p:grpSpPr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2774CAF9-529E-D445-B8BA-C19F57C55D9A}"/>
                  </a:ext>
                </a:extLst>
              </p:cNvPr>
              <p:cNvSpPr txBox="1"/>
              <p:nvPr userDrawn="1"/>
            </p:nvSpPr>
            <p:spPr>
              <a:xfrm>
                <a:off x="4897880" y="2236901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01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7" name="直接连接符 64">
                <a:extLst>
                  <a:ext uri="{FF2B5EF4-FFF2-40B4-BE49-F238E27FC236}">
                    <a16:creationId xmlns:a16="http://schemas.microsoft.com/office/drawing/2014/main" id="{B5A835A1-397F-8D40-A5A8-BFA3F3FA7E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627363" y="2369410"/>
                <a:ext cx="0" cy="293295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内容占位符 21">
              <a:extLst>
                <a:ext uri="{FF2B5EF4-FFF2-40B4-BE49-F238E27FC236}">
                  <a16:creationId xmlns:a16="http://schemas.microsoft.com/office/drawing/2014/main" id="{F2095135-ECAC-C243-85C5-FB5676DC97F6}"/>
                </a:ext>
              </a:extLst>
            </p:cNvPr>
            <p:cNvSpPr txBox="1">
              <a:spLocks/>
            </p:cNvSpPr>
            <p:nvPr/>
          </p:nvSpPr>
          <p:spPr>
            <a:xfrm>
              <a:off x="1891338" y="1547173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2339DA"/>
                  </a:solidFill>
                </a:rPr>
                <a:t>Paddle</a:t>
              </a:r>
              <a:r>
                <a:rPr lang="zh-CN" altLang="en-US" b="0" dirty="0">
                  <a:solidFill>
                    <a:srgbClr val="2339DA"/>
                  </a:solidFill>
                </a:rPr>
                <a:t>概览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D3FC6D-08CB-464A-8579-40BC58B728E4}"/>
              </a:ext>
            </a:extLst>
          </p:cNvPr>
          <p:cNvGrpSpPr/>
          <p:nvPr/>
        </p:nvGrpSpPr>
        <p:grpSpPr>
          <a:xfrm>
            <a:off x="856769" y="2517886"/>
            <a:ext cx="4002683" cy="723900"/>
            <a:chOff x="5455641" y="2961126"/>
            <a:chExt cx="4002683" cy="7239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709469E-92D1-8F45-BFC6-7E121A82D9F5}"/>
                </a:ext>
              </a:extLst>
            </p:cNvPr>
            <p:cNvGrpSpPr/>
            <p:nvPr/>
          </p:nvGrpSpPr>
          <p:grpSpPr>
            <a:xfrm>
              <a:off x="5455641" y="2990338"/>
              <a:ext cx="2304256" cy="552780"/>
              <a:chOff x="5174446" y="2787033"/>
              <a:chExt cx="2304256" cy="552780"/>
            </a:xfrm>
          </p:grpSpPr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E60BFEA9-2C4B-CC4D-A0F2-428C7F72E53A}"/>
                  </a:ext>
                </a:extLst>
              </p:cNvPr>
              <p:cNvSpPr txBox="1"/>
              <p:nvPr userDrawn="1"/>
            </p:nvSpPr>
            <p:spPr>
              <a:xfrm>
                <a:off x="5174446" y="278703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02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0" name="直接连接符 65">
                <a:extLst>
                  <a:ext uri="{FF2B5EF4-FFF2-40B4-BE49-F238E27FC236}">
                    <a16:creationId xmlns:a16="http://schemas.microsoft.com/office/drawing/2014/main" id="{DEE51BE9-0A42-CE4C-B49F-2DC4D7BB9A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20538" y="2924175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内容占位符 21">
              <a:extLst>
                <a:ext uri="{FF2B5EF4-FFF2-40B4-BE49-F238E27FC236}">
                  <a16:creationId xmlns:a16="http://schemas.microsoft.com/office/drawing/2014/main" id="{3BA3F471-0039-1244-9BBB-B89B2AA766E0}"/>
                </a:ext>
              </a:extLst>
            </p:cNvPr>
            <p:cNvSpPr txBox="1">
              <a:spLocks/>
            </p:cNvSpPr>
            <p:nvPr/>
          </p:nvSpPr>
          <p:spPr>
            <a:xfrm>
              <a:off x="7482831" y="2961126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编译时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49D1485-54FB-3847-8B3F-D0B17ADDB7E6}"/>
              </a:ext>
            </a:extLst>
          </p:cNvPr>
          <p:cNvGrpSpPr/>
          <p:nvPr/>
        </p:nvGrpSpPr>
        <p:grpSpPr>
          <a:xfrm>
            <a:off x="856769" y="3448839"/>
            <a:ext cx="3989931" cy="723900"/>
            <a:chOff x="6004303" y="3707814"/>
            <a:chExt cx="3989931" cy="7239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AB39F0-7B1E-2241-A84C-2DB77CD96B64}"/>
                </a:ext>
              </a:extLst>
            </p:cNvPr>
            <p:cNvGrpSpPr/>
            <p:nvPr/>
          </p:nvGrpSpPr>
          <p:grpSpPr>
            <a:xfrm>
              <a:off x="6004303" y="3734983"/>
              <a:ext cx="2304256" cy="552780"/>
              <a:chOff x="5610564" y="3425638"/>
              <a:chExt cx="2304256" cy="552780"/>
            </a:xfrm>
          </p:grpSpPr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82DE7DEC-12A9-4A48-AFF5-8A1FB884EB03}"/>
                  </a:ext>
                </a:extLst>
              </p:cNvPr>
              <p:cNvSpPr txBox="1"/>
              <p:nvPr userDrawn="1"/>
            </p:nvSpPr>
            <p:spPr>
              <a:xfrm>
                <a:off x="5610564" y="3425638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03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3" name="直接连接符 66">
                <a:extLst>
                  <a:ext uri="{FF2B5EF4-FFF2-40B4-BE49-F238E27FC236}">
                    <a16:creationId xmlns:a16="http://schemas.microsoft.com/office/drawing/2014/main" id="{7D32E94A-FC77-CB44-8C7E-66CEDF3E35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339097" y="3573463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内容占位符 21">
              <a:extLst>
                <a:ext uri="{FF2B5EF4-FFF2-40B4-BE49-F238E27FC236}">
                  <a16:creationId xmlns:a16="http://schemas.microsoft.com/office/drawing/2014/main" id="{4A597F0F-F03B-5845-AAA5-6877561F4E2E}"/>
                </a:ext>
              </a:extLst>
            </p:cNvPr>
            <p:cNvSpPr txBox="1">
              <a:spLocks/>
            </p:cNvSpPr>
            <p:nvPr/>
          </p:nvSpPr>
          <p:spPr>
            <a:xfrm>
              <a:off x="8018741" y="3707814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运行时</a:t>
              </a:r>
              <a:r>
                <a:rPr lang="en-US" altLang="zh-CN" b="0" dirty="0">
                  <a:solidFill>
                    <a:srgbClr val="2339DA"/>
                  </a:solidFill>
                </a:rPr>
                <a:t>Executor</a:t>
              </a:r>
              <a:endParaRPr lang="zh-CN" altLang="en-US" b="0" dirty="0">
                <a:solidFill>
                  <a:srgbClr val="2339DA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41E57B1-F3B6-5F4A-BE0C-346AE643FFE8}"/>
              </a:ext>
            </a:extLst>
          </p:cNvPr>
          <p:cNvGrpSpPr/>
          <p:nvPr/>
        </p:nvGrpSpPr>
        <p:grpSpPr>
          <a:xfrm>
            <a:off x="856769" y="4371480"/>
            <a:ext cx="3984731" cy="723900"/>
            <a:chOff x="6559511" y="4454502"/>
            <a:chExt cx="3984731" cy="72390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8B0BB51-CDFF-4E4A-A521-8B8BB41F3CB7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AF8DBAF8-0BD8-4745-9E01-0868BCF2ACB2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FF0000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04</a:t>
                </a:r>
                <a:endParaRPr lang="en-US" sz="3200" dirty="0">
                  <a:solidFill>
                    <a:srgbClr val="FF0000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6" name="直接连接符 67">
                <a:extLst>
                  <a:ext uri="{FF2B5EF4-FFF2-40B4-BE49-F238E27FC236}">
                    <a16:creationId xmlns:a16="http://schemas.microsoft.com/office/drawing/2014/main" id="{218B4845-7840-CE4D-9729-8BC18ED9CA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内容占位符 21">
              <a:extLst>
                <a:ext uri="{FF2B5EF4-FFF2-40B4-BE49-F238E27FC236}">
                  <a16:creationId xmlns:a16="http://schemas.microsoft.com/office/drawing/2014/main" id="{80E05D25-E173-8446-876D-7CB7DBC29CE2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FF0000"/>
                  </a:solidFill>
                </a:rPr>
                <a:t>运行时</a:t>
              </a:r>
              <a:r>
                <a:rPr lang="en-US" altLang="zh-CN" b="0" dirty="0">
                  <a:solidFill>
                    <a:srgbClr val="FF0000"/>
                  </a:solidFill>
                </a:rPr>
                <a:t>PE</a:t>
              </a:r>
              <a:endParaRPr lang="zh-CN" altLang="en-US" b="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EBD5C2B0-74AB-594D-944C-9D72241F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18" b="29133"/>
          <a:stretch/>
        </p:blipFill>
        <p:spPr>
          <a:xfrm>
            <a:off x="7263956" y="2186096"/>
            <a:ext cx="4178401" cy="1819625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0D4C75C-C7F1-8E43-85AE-C23E8BD5395C}"/>
              </a:ext>
            </a:extLst>
          </p:cNvPr>
          <p:cNvGrpSpPr/>
          <p:nvPr/>
        </p:nvGrpSpPr>
        <p:grpSpPr>
          <a:xfrm>
            <a:off x="859542" y="5238777"/>
            <a:ext cx="3984731" cy="723900"/>
            <a:chOff x="6559511" y="4454502"/>
            <a:chExt cx="3984731" cy="72390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4A8E693-8F97-8849-BD37-052029120E7B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34" name="TextBox 13">
                <a:extLst>
                  <a:ext uri="{FF2B5EF4-FFF2-40B4-BE49-F238E27FC236}">
                    <a16:creationId xmlns:a16="http://schemas.microsoft.com/office/drawing/2014/main" id="{98279831-D193-134B-A849-65FA72FD5E50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05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35" name="直接连接符 67">
                <a:extLst>
                  <a:ext uri="{FF2B5EF4-FFF2-40B4-BE49-F238E27FC236}">
                    <a16:creationId xmlns:a16="http://schemas.microsoft.com/office/drawing/2014/main" id="{6F4FB3E7-C13A-8B41-8BCC-C949A7987C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内容占位符 21">
              <a:extLst>
                <a:ext uri="{FF2B5EF4-FFF2-40B4-BE49-F238E27FC236}">
                  <a16:creationId xmlns:a16="http://schemas.microsoft.com/office/drawing/2014/main" id="{F29FC459-4185-BD4C-8A1B-1A2375BB20E6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2339DA"/>
                  </a:solidFill>
                </a:rPr>
                <a:t>Paddle</a:t>
              </a:r>
              <a:r>
                <a:rPr lang="zh-CN" altLang="en-US" b="0" dirty="0">
                  <a:solidFill>
                    <a:srgbClr val="2339DA"/>
                  </a:solidFill>
                </a:rPr>
                <a:t>中的优化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891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5F8BA1-54F2-D642-9235-0305DEFB3A54}"/>
              </a:ext>
            </a:extLst>
          </p:cNvPr>
          <p:cNvSpPr/>
          <p:nvPr/>
        </p:nvSpPr>
        <p:spPr>
          <a:xfrm>
            <a:off x="354330" y="1047710"/>
            <a:ext cx="10481310" cy="3149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运行时负责完成计算：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输入：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）</a:t>
            </a:r>
            <a:r>
              <a:rPr kumimoji="1" lang="en-US" altLang="zh-CN" sz="2000" dirty="0" err="1">
                <a:latin typeface="Courier" pitchFamily="2" charset="0"/>
              </a:rPr>
              <a:t>MainProgram</a:t>
            </a:r>
            <a:r>
              <a:rPr kumimoji="1" lang="zh-CN" altLang="en-US" sz="2000" dirty="0">
                <a:latin typeface="Courier" pitchFamily="2" charset="0"/>
              </a:rPr>
              <a:t>；</a:t>
            </a:r>
            <a:r>
              <a:rPr kumimoji="1" lang="en-US" altLang="zh-CN" sz="2000" dirty="0">
                <a:latin typeface="Courier" pitchFamily="2" charset="0"/>
              </a:rPr>
              <a:t>2</a:t>
            </a:r>
            <a:r>
              <a:rPr kumimoji="1" lang="zh-CN" altLang="en-US" sz="2000" dirty="0">
                <a:latin typeface="Courier" pitchFamily="2" charset="0"/>
              </a:rPr>
              <a:t>）初始化好的</a:t>
            </a:r>
            <a:r>
              <a:rPr kumimoji="1" lang="en-US" altLang="zh-CN" sz="2000" dirty="0">
                <a:latin typeface="Courier" pitchFamily="2" charset="0"/>
              </a:rPr>
              <a:t>Parameter</a:t>
            </a:r>
            <a:r>
              <a:rPr kumimoji="1" lang="zh-CN" altLang="en-US" sz="2000" dirty="0">
                <a:latin typeface="Courier" pitchFamily="2" charset="0"/>
              </a:rPr>
              <a:t>；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3</a:t>
            </a: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）用户准备好的训练数据</a:t>
            </a:r>
            <a:r>
              <a:rPr kumimoji="1" lang="zh-CN" altLang="en-US" sz="2000" dirty="0">
                <a:latin typeface="Courier" pitchFamily="2" charset="0"/>
              </a:rPr>
              <a:t>；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输出：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）训练好的</a:t>
            </a:r>
            <a:r>
              <a:rPr kumimoji="1" lang="en-US" altLang="zh-CN" sz="2000" dirty="0">
                <a:latin typeface="Courier" pitchFamily="2" charset="0"/>
              </a:rPr>
              <a:t>Parameter</a:t>
            </a:r>
            <a:r>
              <a:rPr kumimoji="1" lang="zh-CN" altLang="en-US" sz="2000" dirty="0">
                <a:latin typeface="Courier" pitchFamily="2" charset="0"/>
              </a:rPr>
              <a:t>；</a:t>
            </a:r>
            <a:r>
              <a:rPr kumimoji="1" lang="en-US" altLang="zh-CN" sz="2000" dirty="0">
                <a:latin typeface="Courier" pitchFamily="2" charset="0"/>
              </a:rPr>
              <a:t>2</a:t>
            </a:r>
            <a:r>
              <a:rPr kumimoji="1" lang="zh-CN" altLang="en-US" sz="2000" dirty="0">
                <a:latin typeface="Courier" pitchFamily="2" charset="0"/>
              </a:rPr>
              <a:t>）用户</a:t>
            </a:r>
            <a:r>
              <a:rPr kumimoji="1" lang="en-US" altLang="zh-CN" sz="2000" dirty="0">
                <a:latin typeface="Courier" pitchFamily="2" charset="0"/>
              </a:rPr>
              <a:t>Fetch</a:t>
            </a:r>
            <a:r>
              <a:rPr kumimoji="1" lang="zh-CN" altLang="en-US" sz="2000" dirty="0">
                <a:latin typeface="Courier" pitchFamily="2" charset="0"/>
              </a:rPr>
              <a:t>的数据；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核心工作：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）计算前的环境准备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2</a:t>
            </a:r>
            <a:r>
              <a:rPr kumimoji="1" lang="zh-CN" altLang="en-US" sz="2000" dirty="0">
                <a:latin typeface="Courier" pitchFamily="2" charset="0"/>
              </a:rPr>
              <a:t>）逐个执行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3</a:t>
            </a: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）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Graph</a:t>
            </a: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的转换和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Graph</a:t>
            </a: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的优化</a:t>
            </a: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4</a:t>
            </a: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）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Graph</a:t>
            </a: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的并发执行</a:t>
            </a: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846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5F8BA1-54F2-D642-9235-0305DEFB3A54}"/>
              </a:ext>
            </a:extLst>
          </p:cNvPr>
          <p:cNvSpPr/>
          <p:nvPr/>
        </p:nvSpPr>
        <p:spPr>
          <a:xfrm>
            <a:off x="354330" y="1047710"/>
            <a:ext cx="10481310" cy="2293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4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400" b="1" dirty="0">
                <a:latin typeface="Courier" pitchFamily="2" charset="0"/>
              </a:rPr>
              <a:t>什么是</a:t>
            </a:r>
            <a:r>
              <a:rPr kumimoji="1" lang="en-US" altLang="zh-CN" sz="2400" b="1" dirty="0">
                <a:latin typeface="Courier" pitchFamily="2" charset="0"/>
              </a:rPr>
              <a:t>”</a:t>
            </a:r>
            <a:r>
              <a:rPr lang="en" altLang="zh-CN" sz="2000" b="1" dirty="0"/>
              <a:t> Parallel</a:t>
            </a:r>
            <a:r>
              <a:rPr kumimoji="1" lang="en-US" altLang="zh-CN" sz="2400" b="1" dirty="0">
                <a:latin typeface="Courier" pitchFamily="2" charset="0"/>
              </a:rPr>
              <a:t>”</a:t>
            </a:r>
            <a:r>
              <a:rPr kumimoji="1" lang="zh-CN" altLang="en-US" sz="2400" b="1" dirty="0">
                <a:latin typeface="Courier" pitchFamily="2" charset="0"/>
              </a:rPr>
              <a:t>？</a:t>
            </a:r>
            <a:endParaRPr kumimoji="1" lang="en-US" altLang="zh-CN" sz="2400" b="1" dirty="0">
              <a:latin typeface="Courier" pitchFamily="2" charset="0"/>
            </a:endParaRPr>
          </a:p>
          <a:p>
            <a:pPr marL="800100" lvl="1" indent="-34290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）多线程（多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）。让多个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，为一个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并行准备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的上下文，提升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的利用率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2</a:t>
            </a:r>
            <a:r>
              <a:rPr kumimoji="1" lang="zh-CN" altLang="en-US" sz="2000" dirty="0">
                <a:latin typeface="Courier" pitchFamily="2" charset="0"/>
              </a:rPr>
              <a:t>）多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。多个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同时计算，提升计算吞吐量</a:t>
            </a:r>
            <a:endParaRPr kumimoji="1" lang="en-US" altLang="zh-CN" sz="2000" i="1" dirty="0">
              <a:solidFill>
                <a:schemeClr val="tx1">
                  <a:lumMod val="65000"/>
                  <a:lumOff val="35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488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-US" altLang="zh-CN" sz="2800" dirty="0">
                <a:latin typeface="Courier" pitchFamily="2" charset="0"/>
              </a:rPr>
              <a:t>Python</a:t>
            </a:r>
            <a:r>
              <a:rPr kumimoji="1" lang="zh-CN" altLang="en-US" sz="2800" dirty="0">
                <a:latin typeface="Courier" pitchFamily="2" charset="0"/>
              </a:rPr>
              <a:t>端</a:t>
            </a:r>
            <a:r>
              <a:rPr kumimoji="1" lang="en-US" altLang="zh-CN" sz="2800" dirty="0">
                <a:latin typeface="Courier" pitchFamily="2" charset="0"/>
              </a:rPr>
              <a:t>PE</a:t>
            </a:r>
            <a:r>
              <a:rPr kumimoji="1" lang="zh-CN" altLang="en-US" sz="2800" dirty="0">
                <a:latin typeface="Courier" pitchFamily="2" charset="0"/>
              </a:rPr>
              <a:t>的调度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F4EABC-C0AE-A44B-8989-A7A395423AF3}"/>
              </a:ext>
            </a:extLst>
          </p:cNvPr>
          <p:cNvSpPr/>
          <p:nvPr/>
        </p:nvSpPr>
        <p:spPr>
          <a:xfrm>
            <a:off x="160019" y="979130"/>
            <a:ext cx="10449526" cy="3265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Python</a:t>
            </a:r>
            <a:r>
              <a:rPr kumimoji="1" lang="zh-CN" altLang="en-US" sz="2000" dirty="0">
                <a:latin typeface="Courier" pitchFamily="2" charset="0"/>
              </a:rPr>
              <a:t>端</a:t>
            </a:r>
            <a:r>
              <a:rPr kumimoji="1" lang="en-US" altLang="zh-CN" sz="2000" dirty="0">
                <a:latin typeface="Courier" pitchFamily="2" charset="0"/>
              </a:rPr>
              <a:t>PE</a:t>
            </a:r>
            <a:r>
              <a:rPr kumimoji="1" lang="zh-CN" altLang="en-US" sz="2000" dirty="0">
                <a:latin typeface="Courier" pitchFamily="2" charset="0"/>
              </a:rPr>
              <a:t>的调度流程：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配置</a:t>
            </a:r>
            <a:r>
              <a:rPr kumimoji="1" lang="en" altLang="zh-CN" sz="2000" dirty="0" err="1">
                <a:latin typeface="Courier" pitchFamily="2" charset="0"/>
              </a:rPr>
              <a:t>BuildStrategy</a:t>
            </a:r>
            <a:r>
              <a:rPr kumimoji="1" lang="zh-CN" altLang="en" sz="2000" dirty="0">
                <a:latin typeface="Courier" pitchFamily="2" charset="0"/>
              </a:rPr>
              <a:t>、</a:t>
            </a:r>
            <a:r>
              <a:rPr kumimoji="1" lang="en" altLang="zh-CN" sz="2000" dirty="0" err="1">
                <a:latin typeface="Courier" pitchFamily="2" charset="0"/>
              </a:rPr>
              <a:t>ExecutionStrategy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" altLang="zh-CN" sz="2000" dirty="0" err="1">
                <a:latin typeface="Courier" pitchFamily="2" charset="0"/>
              </a:rPr>
              <a:t>ParallelExecutor</a:t>
            </a:r>
            <a:r>
              <a:rPr kumimoji="1" lang="zh-CN" altLang="en-US" sz="2000" dirty="0">
                <a:latin typeface="Courier" pitchFamily="2" charset="0"/>
              </a:rPr>
              <a:t>（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  <a:r>
              <a:rPr kumimoji="1" lang="zh-CN" altLang="en-US" sz="2000" dirty="0">
                <a:latin typeface="Courier" pitchFamily="2" charset="0"/>
              </a:rPr>
              <a:t>优化</a:t>
            </a:r>
            <a:r>
              <a:rPr kumimoji="1" lang="en-US" altLang="zh-CN" sz="2000" dirty="0">
                <a:latin typeface="Courier" pitchFamily="2" charset="0"/>
              </a:rPr>
              <a:t>+</a:t>
            </a:r>
            <a:r>
              <a:rPr kumimoji="1" lang="zh-CN" altLang="en-US" sz="2000" dirty="0">
                <a:latin typeface="Courier" pitchFamily="2" charset="0"/>
              </a:rPr>
              <a:t>环境准备）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分发数据到个卡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PE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921195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-US" altLang="zh-CN" sz="2800" dirty="0">
                <a:latin typeface="Courier" pitchFamily="2" charset="0"/>
              </a:rPr>
              <a:t>Python</a:t>
            </a:r>
            <a:r>
              <a:rPr kumimoji="1" lang="zh-CN" altLang="en-US" sz="2800" dirty="0">
                <a:latin typeface="Courier" pitchFamily="2" charset="0"/>
              </a:rPr>
              <a:t>端</a:t>
            </a:r>
            <a:r>
              <a:rPr kumimoji="1" lang="en-US" altLang="zh-CN" sz="2800" dirty="0">
                <a:latin typeface="Courier" pitchFamily="2" charset="0"/>
              </a:rPr>
              <a:t>PE</a:t>
            </a:r>
            <a:r>
              <a:rPr kumimoji="1" lang="zh-CN" altLang="en-US" sz="2800" dirty="0">
                <a:latin typeface="Courier" pitchFamily="2" charset="0"/>
              </a:rPr>
              <a:t>的调度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676651" y="979130"/>
            <a:ext cx="576598" cy="5354118"/>
          </a:xfrm>
          <a:prstGeom prst="leftBrace">
            <a:avLst>
              <a:gd name="adj1" fmla="val 8333"/>
              <a:gd name="adj2" fmla="val 16892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DC6D7F-4A65-A245-A0E5-7C006D23D63F}"/>
              </a:ext>
            </a:extLst>
          </p:cNvPr>
          <p:cNvSpPr/>
          <p:nvPr/>
        </p:nvSpPr>
        <p:spPr>
          <a:xfrm>
            <a:off x="4226580" y="1163658"/>
            <a:ext cx="7343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）用户显示调用</a:t>
            </a:r>
            <a:r>
              <a:rPr lang="en-US" altLang="zh-CN" dirty="0" err="1"/>
              <a:t>CompiledProgram</a:t>
            </a:r>
            <a:endParaRPr lang="en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F4EABC-C0AE-A44B-8989-A7A395423AF3}"/>
              </a:ext>
            </a:extLst>
          </p:cNvPr>
          <p:cNvSpPr/>
          <p:nvPr/>
        </p:nvSpPr>
        <p:spPr>
          <a:xfrm>
            <a:off x="160020" y="979130"/>
            <a:ext cx="3634740" cy="380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Python</a:t>
            </a:r>
            <a:r>
              <a:rPr kumimoji="1" lang="zh-CN" altLang="en-US" sz="2000" dirty="0">
                <a:latin typeface="Courier" pitchFamily="2" charset="0"/>
              </a:rPr>
              <a:t>端</a:t>
            </a:r>
            <a:r>
              <a:rPr kumimoji="1" lang="en-US" altLang="zh-CN" sz="2000" dirty="0">
                <a:latin typeface="Courier" pitchFamily="2" charset="0"/>
              </a:rPr>
              <a:t>PE</a:t>
            </a:r>
            <a:r>
              <a:rPr kumimoji="1" lang="zh-CN" altLang="en-US" sz="2000" dirty="0">
                <a:latin typeface="Courier" pitchFamily="2" charset="0"/>
              </a:rPr>
              <a:t>的调度流程：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构造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Graph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配置</a:t>
            </a:r>
            <a:r>
              <a:rPr kumimoji="1" lang="en" altLang="zh-CN" sz="2000" dirty="0" err="1">
                <a:latin typeface="Courier" pitchFamily="2" charset="0"/>
              </a:rPr>
              <a:t>BuildStrategy</a:t>
            </a:r>
            <a:r>
              <a:rPr kumimoji="1" lang="zh-CN" altLang="en" sz="2000" dirty="0">
                <a:latin typeface="Courier" pitchFamily="2" charset="0"/>
              </a:rPr>
              <a:t>、</a:t>
            </a:r>
            <a:endParaRPr kumimoji="1" lang="en-US" altLang="zh-CN" sz="2000" dirty="0">
              <a:latin typeface="Courier" pitchFamily="2" charset="0"/>
            </a:endParaRPr>
          </a:p>
          <a:p>
            <a:pPr>
              <a:lnSpc>
                <a:spcPct val="175000"/>
              </a:lnSpc>
            </a:pPr>
            <a:r>
              <a:rPr kumimoji="1" lang="zh-CN" altLang="en-US" sz="2000" dirty="0">
                <a:latin typeface="Courier" pitchFamily="2" charset="0"/>
              </a:rPr>
              <a:t>   </a:t>
            </a:r>
            <a:r>
              <a:rPr kumimoji="1" lang="en" altLang="zh-CN" sz="2000" dirty="0" err="1">
                <a:latin typeface="Courier" pitchFamily="2" charset="0"/>
              </a:rPr>
              <a:t>ExecutionStrategy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" altLang="zh-CN" sz="2000" dirty="0" err="1">
                <a:latin typeface="Courier" pitchFamily="2" charset="0"/>
              </a:rPr>
              <a:t>ParallelExecutor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分发数据到个卡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PE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80DC3F-DAE9-7A4D-B92A-50C56A06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238" y="1646738"/>
            <a:ext cx="7422025" cy="690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14D5E8-E176-7449-B177-FDED775ED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506" y="3126087"/>
            <a:ext cx="4954270" cy="5380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FEED868-079D-6B4D-90E0-4708BE93C082}"/>
              </a:ext>
            </a:extLst>
          </p:cNvPr>
          <p:cNvSpPr/>
          <p:nvPr/>
        </p:nvSpPr>
        <p:spPr>
          <a:xfrm>
            <a:off x="4237703" y="2655595"/>
            <a:ext cx="7343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CompiledProgram</a:t>
            </a:r>
            <a:r>
              <a:rPr lang="zh-CN" altLang="en-US" dirty="0"/>
              <a:t>构造函数中直接调用</a:t>
            </a:r>
            <a:r>
              <a:rPr lang="en-US" altLang="zh-CN" dirty="0"/>
              <a:t>C++</a:t>
            </a:r>
            <a:r>
              <a:rPr lang="zh-CN" altLang="en-US" dirty="0"/>
              <a:t>的</a:t>
            </a:r>
            <a:r>
              <a:rPr lang="en-US" altLang="zh-CN" dirty="0"/>
              <a:t>Graph</a:t>
            </a:r>
            <a:r>
              <a:rPr lang="zh-CN" altLang="en-US" dirty="0"/>
              <a:t>，构造</a:t>
            </a:r>
            <a:r>
              <a:rPr lang="en-US" altLang="zh-CN" dirty="0"/>
              <a:t>Graph</a:t>
            </a:r>
            <a:endParaRPr lang="en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6D9588-41F5-AF41-B4DD-CDC237EA99F4}"/>
              </a:ext>
            </a:extLst>
          </p:cNvPr>
          <p:cNvSpPr/>
          <p:nvPr/>
        </p:nvSpPr>
        <p:spPr>
          <a:xfrm>
            <a:off x="4237703" y="3962866"/>
            <a:ext cx="7343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en-US" altLang="zh-CN" b="1" dirty="0"/>
              <a:t>C++</a:t>
            </a:r>
            <a:r>
              <a:rPr lang="zh-CN" altLang="en-US" b="1" dirty="0"/>
              <a:t> </a:t>
            </a:r>
            <a:r>
              <a:rPr lang="en-US" altLang="zh-CN" b="1" dirty="0"/>
              <a:t>Graph</a:t>
            </a:r>
            <a:r>
              <a:rPr lang="zh-CN" altLang="en-US" b="1" dirty="0"/>
              <a:t>类，完成</a:t>
            </a:r>
            <a:r>
              <a:rPr lang="en-US" altLang="zh-CN" b="1" dirty="0"/>
              <a:t>Graph</a:t>
            </a:r>
            <a:r>
              <a:rPr lang="zh-CN" altLang="en-US" b="1" dirty="0"/>
              <a:t>的构造</a:t>
            </a:r>
            <a:endParaRPr lang="en" altLang="zh-CN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4118D45-0CCA-A045-9A8C-53FF21379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759" y="4422520"/>
            <a:ext cx="6269311" cy="9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4406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PE——Graph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87C76B-CFC5-2142-BEAD-E8A68BC4ADE5}"/>
              </a:ext>
            </a:extLst>
          </p:cNvPr>
          <p:cNvSpPr txBox="1"/>
          <p:nvPr/>
        </p:nvSpPr>
        <p:spPr>
          <a:xfrm>
            <a:off x="202606" y="813816"/>
            <a:ext cx="11387414" cy="413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400" dirty="0">
                <a:latin typeface="Courier" pitchFamily="2" charset="0"/>
              </a:rPr>
              <a:t>Graph</a:t>
            </a:r>
            <a:r>
              <a:rPr kumimoji="1" lang="zh-CN" altLang="en-US" sz="2400" dirty="0">
                <a:latin typeface="Courier" pitchFamily="2" charset="0"/>
              </a:rPr>
              <a:t>的</a:t>
            </a:r>
            <a:r>
              <a:rPr kumimoji="1" lang="en-US" altLang="zh-CN" sz="2400" dirty="0" err="1">
                <a:latin typeface="Courier" pitchFamily="2" charset="0"/>
              </a:rPr>
              <a:t>ProgramDesc</a:t>
            </a:r>
            <a:r>
              <a:rPr kumimoji="1" lang="zh-CN" altLang="en-US" sz="2400" dirty="0">
                <a:latin typeface="Courier" pitchFamily="2" charset="0"/>
              </a:rPr>
              <a:t>一样，都是网络模型执行的一种表达方式</a:t>
            </a:r>
            <a:endParaRPr kumimoji="1" lang="en-US" altLang="zh-CN" sz="2400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ourier" pitchFamily="2" charset="0"/>
              </a:rPr>
              <a:t>ProgramDesc</a:t>
            </a:r>
            <a:r>
              <a:rPr kumimoji="1" lang="zh-CN" altLang="en-US" dirty="0">
                <a:latin typeface="Courier" pitchFamily="2" charset="0"/>
              </a:rPr>
              <a:t>是存有模型执行充足信息的、</a:t>
            </a:r>
            <a:r>
              <a:rPr kumimoji="1" lang="zh-CN" altLang="en-US" sz="2000" b="1" i="1" dirty="0">
                <a:latin typeface="Courier" pitchFamily="2" charset="0"/>
              </a:rPr>
              <a:t>隐晦的图</a:t>
            </a:r>
            <a:r>
              <a:rPr kumimoji="1" lang="zh-CN" altLang="en-US" dirty="0">
                <a:latin typeface="Courier" pitchFamily="2" charset="0"/>
              </a:rPr>
              <a:t>的表达。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Courier" pitchFamily="2" charset="0"/>
              </a:rPr>
              <a:t>为啥需要</a:t>
            </a:r>
            <a:r>
              <a:rPr kumimoji="1" lang="en-US" altLang="zh-CN" b="1" dirty="0">
                <a:latin typeface="Courier" pitchFamily="2" charset="0"/>
              </a:rPr>
              <a:t>Graph</a:t>
            </a:r>
            <a:r>
              <a:rPr kumimoji="1" lang="zh-CN" altLang="en-US" dirty="0">
                <a:latin typeface="Courier" pitchFamily="2" charset="0"/>
              </a:rPr>
              <a:t>？</a:t>
            </a:r>
            <a:endParaRPr kumimoji="1" lang="en-US" altLang="zh-CN" dirty="0">
              <a:latin typeface="Courier" pitchFamily="2" charset="0"/>
            </a:endParaRPr>
          </a:p>
          <a:p>
            <a:pPr marL="1200150" lvl="2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Courier" pitchFamily="2" charset="0"/>
              </a:rPr>
              <a:t>OP</a:t>
            </a:r>
            <a:r>
              <a:rPr kumimoji="1" lang="zh-CN" altLang="en-US" b="1" dirty="0">
                <a:latin typeface="Courier" pitchFamily="2" charset="0"/>
              </a:rPr>
              <a:t>间需要并行执行</a:t>
            </a:r>
            <a:r>
              <a:rPr kumimoji="1" lang="zh-CN" altLang="en-US" dirty="0">
                <a:latin typeface="Courier" pitchFamily="2" charset="0"/>
              </a:rPr>
              <a:t>，需要借助</a:t>
            </a:r>
            <a:r>
              <a:rPr kumimoji="1" lang="en-US" altLang="zh-CN" dirty="0">
                <a:latin typeface="Courier" pitchFamily="2" charset="0"/>
              </a:rPr>
              <a:t>Graph</a:t>
            </a:r>
            <a:r>
              <a:rPr kumimoji="1" lang="zh-CN" altLang="en-US" dirty="0">
                <a:latin typeface="Courier" pitchFamily="2" charset="0"/>
              </a:rPr>
              <a:t>来分析，哪些</a:t>
            </a:r>
            <a:r>
              <a:rPr kumimoji="1" lang="en-US" altLang="zh-CN" dirty="0">
                <a:latin typeface="Courier" pitchFamily="2" charset="0"/>
              </a:rPr>
              <a:t>OP</a:t>
            </a:r>
            <a:r>
              <a:rPr kumimoji="1" lang="zh-CN" altLang="en-US" dirty="0">
                <a:latin typeface="Courier" pitchFamily="2" charset="0"/>
              </a:rPr>
              <a:t>能够并行执行</a:t>
            </a:r>
            <a:endParaRPr kumimoji="1" lang="en-US" altLang="zh-CN" dirty="0">
              <a:latin typeface="Courier" pitchFamily="2" charset="0"/>
            </a:endParaRPr>
          </a:p>
          <a:p>
            <a:pPr marL="1200150" lvl="2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Courier" pitchFamily="2" charset="0"/>
              </a:rPr>
              <a:t>GPU</a:t>
            </a:r>
            <a:r>
              <a:rPr kumimoji="1" lang="zh-CN" altLang="en-US" b="1" dirty="0">
                <a:latin typeface="Courier" pitchFamily="2" charset="0"/>
              </a:rPr>
              <a:t>之间需要并行</a:t>
            </a:r>
            <a:r>
              <a:rPr kumimoji="1" lang="zh-CN" altLang="en-US" dirty="0">
                <a:latin typeface="Courier" pitchFamily="2" charset="0"/>
              </a:rPr>
              <a:t>，需要借助</a:t>
            </a:r>
            <a:r>
              <a:rPr kumimoji="1" lang="en-US" altLang="zh-CN" dirty="0">
                <a:latin typeface="Courier" pitchFamily="2" charset="0"/>
              </a:rPr>
              <a:t>Graph</a:t>
            </a:r>
            <a:r>
              <a:rPr kumimoji="1" lang="zh-CN" altLang="en-US" dirty="0">
                <a:latin typeface="Courier" pitchFamily="2" charset="0"/>
              </a:rPr>
              <a:t>形式表达</a:t>
            </a:r>
            <a:endParaRPr kumimoji="1" lang="en-US" altLang="zh-CN" dirty="0">
              <a:latin typeface="Courier" pitchFamily="2" charset="0"/>
            </a:endParaRPr>
          </a:p>
          <a:p>
            <a:pPr marL="1200150" lvl="2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urier" pitchFamily="2" charset="0"/>
              </a:rPr>
              <a:t>需要对用户的网络</a:t>
            </a:r>
            <a:r>
              <a:rPr kumimoji="1" lang="zh-CN" altLang="en-US" b="1" dirty="0">
                <a:latin typeface="Courier" pitchFamily="2" charset="0"/>
              </a:rPr>
              <a:t>进行优化</a:t>
            </a:r>
            <a:r>
              <a:rPr kumimoji="1" lang="zh-CN" altLang="en-US" dirty="0">
                <a:latin typeface="Courier" pitchFamily="2" charset="0"/>
              </a:rPr>
              <a:t>，如</a:t>
            </a:r>
            <a:r>
              <a:rPr kumimoji="1" lang="en-US" altLang="zh-CN" b="1" dirty="0">
                <a:latin typeface="Courier" pitchFamily="2" charset="0"/>
              </a:rPr>
              <a:t>Fuse</a:t>
            </a:r>
            <a:r>
              <a:rPr kumimoji="1" lang="zh-CN" altLang="en-US" dirty="0">
                <a:latin typeface="Courier" pitchFamily="2" charset="0"/>
              </a:rPr>
              <a:t>。</a:t>
            </a:r>
            <a:r>
              <a:rPr kumimoji="1" lang="en-US" altLang="zh-CN" dirty="0">
                <a:latin typeface="Courier" pitchFamily="2" charset="0"/>
              </a:rPr>
              <a:t>Graph</a:t>
            </a:r>
            <a:r>
              <a:rPr kumimoji="1" lang="zh-CN" altLang="en-US" dirty="0">
                <a:latin typeface="Courier" pitchFamily="2" charset="0"/>
              </a:rPr>
              <a:t>更利于遍历、修改</a:t>
            </a:r>
            <a:endParaRPr kumimoji="1" lang="en-US" altLang="zh-CN" dirty="0">
              <a:latin typeface="Courier" pitchFamily="2" charset="0"/>
            </a:endParaRPr>
          </a:p>
          <a:p>
            <a:pPr marL="1200150" lvl="2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Courier" pitchFamily="2" charset="0"/>
              </a:rPr>
              <a:t>内存的精细话管理</a:t>
            </a:r>
            <a:r>
              <a:rPr kumimoji="1" lang="zh-CN" altLang="en-US" dirty="0">
                <a:latin typeface="Courier" pitchFamily="2" charset="0"/>
              </a:rPr>
              <a:t>，需要在网络中插入一些内存管理</a:t>
            </a:r>
            <a:r>
              <a:rPr kumimoji="1" lang="en-US" altLang="zh-CN" dirty="0">
                <a:latin typeface="Courier" pitchFamily="2" charset="0"/>
              </a:rPr>
              <a:t>OP</a:t>
            </a:r>
            <a:r>
              <a:rPr kumimoji="1" lang="zh-CN" altLang="en-US" dirty="0">
                <a:latin typeface="Courier" pitchFamily="2" charset="0"/>
              </a:rPr>
              <a:t>，</a:t>
            </a:r>
            <a:r>
              <a:rPr kumimoji="1" lang="en-US" altLang="zh-CN" dirty="0">
                <a:latin typeface="Courier" pitchFamily="2" charset="0"/>
              </a:rPr>
              <a:t>Graph</a:t>
            </a:r>
            <a:r>
              <a:rPr kumimoji="1" lang="zh-CN" altLang="en-US" dirty="0">
                <a:latin typeface="Courier" pitchFamily="2" charset="0"/>
              </a:rPr>
              <a:t>利于遍历、修改</a:t>
            </a:r>
            <a:endParaRPr kumimoji="1" lang="en-US" altLang="zh-CN" dirty="0">
              <a:latin typeface="Courier" pitchFamily="2" charset="0"/>
            </a:endParaRPr>
          </a:p>
          <a:p>
            <a:pPr marL="1200150" lvl="2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Courier" pitchFamily="2" charset="0"/>
              </a:rPr>
              <a:t>等。。</a:t>
            </a:r>
            <a:endParaRPr kumimoji="1" lang="en-US" altLang="zh-CN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806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4475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PE——Graph</a:t>
            </a:r>
            <a:endParaRPr kumimoji="1" lang="zh-CN" altLang="en-US" sz="2800" b="1" dirty="0"/>
          </a:p>
          <a:p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6CF602-A8C8-B741-A095-8492511CB677}"/>
              </a:ext>
            </a:extLst>
          </p:cNvPr>
          <p:cNvSpPr/>
          <p:nvPr/>
        </p:nvSpPr>
        <p:spPr>
          <a:xfrm>
            <a:off x="851177" y="824217"/>
            <a:ext cx="103220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Courier" pitchFamily="2" charset="0"/>
              </a:rPr>
              <a:t>Graph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 {</a:t>
            </a:r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p</a:t>
            </a:r>
            <a:r>
              <a:rPr lang="en-US" altLang="zh-CN" dirty="0" err="1">
                <a:solidFill>
                  <a:srgbClr val="0000FF"/>
                </a:solidFill>
                <a:latin typeface="Courier" pitchFamily="2" charset="0"/>
              </a:rPr>
              <a:t>rivate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:</a:t>
            </a:r>
          </a:p>
          <a:p>
            <a:r>
              <a:rPr lang="zh-CN" altLang="en-US" dirty="0">
                <a:solidFill>
                  <a:srgbClr val="0000FF"/>
                </a:solidFill>
                <a:latin typeface="Courier" pitchFamily="2" charset="0"/>
              </a:rPr>
              <a:t>  </a:t>
            </a:r>
            <a:r>
              <a:rPr lang="en" altLang="zh-CN" dirty="0" err="1">
                <a:solidFill>
                  <a:srgbClr val="0000FF"/>
                </a:solidFill>
                <a:latin typeface="Courier" pitchFamily="2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ProgramDesc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 program_;</a:t>
            </a:r>
          </a:p>
          <a:p>
            <a:r>
              <a:rPr lang="zh-CN" altLang="en-US" dirty="0">
                <a:solidFill>
                  <a:srgbClr val="267F99"/>
                </a:solidFill>
                <a:latin typeface="Courier" pitchFamily="2" charset="0"/>
              </a:rPr>
              <a:t>  </a:t>
            </a:r>
            <a:r>
              <a:rPr lang="en" altLang="zh-CN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::map&lt;</a:t>
            </a:r>
            <a:r>
              <a:rPr lang="en" altLang="zh-CN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::string, </a:t>
            </a:r>
            <a:r>
              <a:rPr lang="en" altLang="zh-CN" dirty="0">
                <a:solidFill>
                  <a:srgbClr val="267F99"/>
                </a:solidFill>
                <a:latin typeface="Courier" pitchFamily="2" charset="0"/>
              </a:rPr>
              <a:t>boost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::any&gt; 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attrs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_;</a:t>
            </a:r>
          </a:p>
          <a:p>
            <a:r>
              <a:rPr lang="zh-CN" altLang="en-US" dirty="0">
                <a:solidFill>
                  <a:srgbClr val="267F99"/>
                </a:solidFill>
                <a:latin typeface="Courier" pitchFamily="2" charset="0"/>
              </a:rPr>
              <a:t>  </a:t>
            </a:r>
            <a:r>
              <a:rPr lang="en" altLang="zh-CN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::map&lt;</a:t>
            </a:r>
            <a:r>
              <a:rPr lang="en" altLang="zh-CN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::string, </a:t>
            </a: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" altLang="zh-CN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::function&lt;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void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void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)&gt;&gt; </a:t>
            </a:r>
            <a:r>
              <a:rPr lang="en" altLang="zh-CN" dirty="0" err="1">
                <a:solidFill>
                  <a:srgbClr val="000000"/>
                </a:solidFill>
                <a:latin typeface="Courier" pitchFamily="2" charset="0"/>
              </a:rPr>
              <a:t>attr_dels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_;</a:t>
            </a:r>
          </a:p>
          <a:p>
            <a:r>
              <a:rPr lang="zh-CN" altLang="en-US" b="1" dirty="0">
                <a:solidFill>
                  <a:srgbClr val="267F99"/>
                </a:solidFill>
                <a:latin typeface="Courier" pitchFamily="2" charset="0"/>
              </a:rPr>
              <a:t>  </a:t>
            </a:r>
            <a:r>
              <a:rPr lang="en" altLang="zh-CN" b="1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::map&lt;</a:t>
            </a:r>
            <a:r>
              <a:rPr lang="en" altLang="zh-CN" b="1" dirty="0" err="1">
                <a:solidFill>
                  <a:srgbClr val="267F99"/>
                </a:solidFill>
                <a:latin typeface="Courier" pitchFamily="2" charset="0"/>
              </a:rPr>
              <a:t>ir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::Node *, </a:t>
            </a:r>
          </a:p>
          <a:p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	</a:t>
            </a:r>
            <a:r>
              <a:rPr lang="zh-CN" altLang="en-US" b="1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" altLang="zh-CN" b="1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::</a:t>
            </a:r>
            <a:r>
              <a:rPr lang="en" altLang="zh-CN" b="1" dirty="0" err="1">
                <a:solidFill>
                  <a:srgbClr val="000000"/>
                </a:solidFill>
                <a:latin typeface="Courier" pitchFamily="2" charset="0"/>
              </a:rPr>
              <a:t>unique_ptr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&lt;</a:t>
            </a:r>
            <a:r>
              <a:rPr lang="en" altLang="zh-CN" b="1" dirty="0" err="1">
                <a:solidFill>
                  <a:srgbClr val="267F99"/>
                </a:solidFill>
                <a:latin typeface="Courier" pitchFamily="2" charset="0"/>
              </a:rPr>
              <a:t>ir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::Node&gt;&gt; nodes_;</a:t>
            </a:r>
          </a:p>
          <a:p>
            <a:r>
              <a:rPr lang="zh-CN" altLang="en-US" b="1" dirty="0">
                <a:solidFill>
                  <a:srgbClr val="267F99"/>
                </a:solidFill>
                <a:latin typeface="Courier" pitchFamily="2" charset="0"/>
              </a:rPr>
              <a:t>  </a:t>
            </a:r>
            <a:r>
              <a:rPr lang="en" altLang="zh-CN" b="1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::</a:t>
            </a:r>
            <a:r>
              <a:rPr lang="en" altLang="zh-CN" b="1" dirty="0" err="1">
                <a:solidFill>
                  <a:srgbClr val="000000"/>
                </a:solidFill>
                <a:latin typeface="Courier" pitchFamily="2" charset="0"/>
              </a:rPr>
              <a:t>unordered_set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&lt;</a:t>
            </a:r>
            <a:r>
              <a:rPr lang="en" altLang="zh-CN" b="1" dirty="0" err="1">
                <a:solidFill>
                  <a:srgbClr val="267F99"/>
                </a:solidFill>
                <a:latin typeface="Courier" pitchFamily="2" charset="0"/>
              </a:rPr>
              <a:t>ir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::Node *&gt; </a:t>
            </a:r>
            <a:r>
              <a:rPr lang="en" altLang="zh-CN" b="1" dirty="0" err="1">
                <a:solidFill>
                  <a:srgbClr val="000000"/>
                </a:solidFill>
                <a:latin typeface="Courier" pitchFamily="2" charset="0"/>
              </a:rPr>
              <a:t>node_set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_;</a:t>
            </a:r>
            <a:endParaRPr lang="en" altLang="zh-CN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endParaRPr lang="en" altLang="zh-CN" b="0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E655A25-D0C7-2940-9394-BC4AA0DB887F}"/>
              </a:ext>
            </a:extLst>
          </p:cNvPr>
          <p:cNvGrpSpPr/>
          <p:nvPr/>
        </p:nvGrpSpPr>
        <p:grpSpPr>
          <a:xfrm>
            <a:off x="8418675" y="984237"/>
            <a:ext cx="690798" cy="605481"/>
            <a:chOff x="10411157" y="3422822"/>
            <a:chExt cx="690798" cy="60548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D8173D4-386A-2044-8AA1-F5A257252A9F}"/>
                </a:ext>
              </a:extLst>
            </p:cNvPr>
            <p:cNvSpPr/>
            <p:nvPr/>
          </p:nvSpPr>
          <p:spPr>
            <a:xfrm>
              <a:off x="10453816" y="3422822"/>
              <a:ext cx="605481" cy="605481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2339DA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ABCC8E8-7235-4246-8F73-1F8ADFC9B46B}"/>
                </a:ext>
              </a:extLst>
            </p:cNvPr>
            <p:cNvSpPr txBox="1"/>
            <p:nvPr/>
          </p:nvSpPr>
          <p:spPr>
            <a:xfrm>
              <a:off x="10411157" y="3503825"/>
              <a:ext cx="690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err="1"/>
                <a:t>var</a:t>
              </a:r>
              <a:endParaRPr kumimoji="1" lang="zh-CN" altLang="en-US" b="1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E5B1F8-7517-BF4C-BF25-07CC42FA9CCC}"/>
              </a:ext>
            </a:extLst>
          </p:cNvPr>
          <p:cNvGrpSpPr/>
          <p:nvPr/>
        </p:nvGrpSpPr>
        <p:grpSpPr>
          <a:xfrm>
            <a:off x="9109473" y="1882817"/>
            <a:ext cx="690798" cy="605481"/>
            <a:chOff x="10411157" y="3422822"/>
            <a:chExt cx="690798" cy="605481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774A025-C036-0042-B671-058D1DA7BCFD}"/>
                </a:ext>
              </a:extLst>
            </p:cNvPr>
            <p:cNvSpPr/>
            <p:nvPr/>
          </p:nvSpPr>
          <p:spPr>
            <a:xfrm>
              <a:off x="10453816" y="3422822"/>
              <a:ext cx="605481" cy="605481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67F0CD7-E5B8-8A42-902B-4197E00ACBC0}"/>
                </a:ext>
              </a:extLst>
            </p:cNvPr>
            <p:cNvSpPr txBox="1"/>
            <p:nvPr/>
          </p:nvSpPr>
          <p:spPr>
            <a:xfrm>
              <a:off x="10411157" y="3503825"/>
              <a:ext cx="690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op</a:t>
              </a:r>
              <a:endParaRPr kumimoji="1" lang="zh-CN" altLang="en-US" b="1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545C8B-016B-6746-94E6-FAF94D6F0206}"/>
              </a:ext>
            </a:extLst>
          </p:cNvPr>
          <p:cNvGrpSpPr/>
          <p:nvPr/>
        </p:nvGrpSpPr>
        <p:grpSpPr>
          <a:xfrm>
            <a:off x="9109473" y="2860349"/>
            <a:ext cx="690798" cy="605481"/>
            <a:chOff x="10411157" y="3422822"/>
            <a:chExt cx="690798" cy="60548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EFF7C63-7F00-A44B-AA60-5187427052A6}"/>
                </a:ext>
              </a:extLst>
            </p:cNvPr>
            <p:cNvSpPr/>
            <p:nvPr/>
          </p:nvSpPr>
          <p:spPr>
            <a:xfrm>
              <a:off x="10453816" y="3422822"/>
              <a:ext cx="605481" cy="605481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2339DA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B08D067-BB7C-C845-B6BB-D337E556E1E4}"/>
                </a:ext>
              </a:extLst>
            </p:cNvPr>
            <p:cNvSpPr txBox="1"/>
            <p:nvPr/>
          </p:nvSpPr>
          <p:spPr>
            <a:xfrm>
              <a:off x="10411157" y="3503825"/>
              <a:ext cx="690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err="1"/>
                <a:t>var</a:t>
              </a:r>
              <a:endParaRPr kumimoji="1" lang="zh-CN" altLang="en-US" b="1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B79592E-0DC4-5949-A5E8-4BFAC22F1F64}"/>
              </a:ext>
            </a:extLst>
          </p:cNvPr>
          <p:cNvGrpSpPr/>
          <p:nvPr/>
        </p:nvGrpSpPr>
        <p:grpSpPr>
          <a:xfrm>
            <a:off x="9800271" y="970357"/>
            <a:ext cx="690798" cy="605481"/>
            <a:chOff x="10411157" y="3422822"/>
            <a:chExt cx="690798" cy="605481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FFF3E59-75D7-8049-AAA6-D46B10912C1D}"/>
                </a:ext>
              </a:extLst>
            </p:cNvPr>
            <p:cNvSpPr/>
            <p:nvPr/>
          </p:nvSpPr>
          <p:spPr>
            <a:xfrm>
              <a:off x="10453816" y="3422822"/>
              <a:ext cx="605481" cy="605481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2339DA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3EDB6B2-6939-CD4B-97F8-2A51C15D1747}"/>
                </a:ext>
              </a:extLst>
            </p:cNvPr>
            <p:cNvSpPr txBox="1"/>
            <p:nvPr/>
          </p:nvSpPr>
          <p:spPr>
            <a:xfrm>
              <a:off x="10411157" y="3503825"/>
              <a:ext cx="690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err="1"/>
                <a:t>var</a:t>
              </a:r>
              <a:endParaRPr kumimoji="1" lang="zh-CN" altLang="en-US" b="1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DC90FF0-37AF-2046-98C3-B2358138A84B}"/>
              </a:ext>
            </a:extLst>
          </p:cNvPr>
          <p:cNvGrpSpPr/>
          <p:nvPr/>
        </p:nvGrpSpPr>
        <p:grpSpPr>
          <a:xfrm>
            <a:off x="9109473" y="3809072"/>
            <a:ext cx="690798" cy="605481"/>
            <a:chOff x="10411157" y="3422822"/>
            <a:chExt cx="690798" cy="605481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5AD0AE1-A37C-7743-B4C5-A56F87D0AA29}"/>
                </a:ext>
              </a:extLst>
            </p:cNvPr>
            <p:cNvSpPr/>
            <p:nvPr/>
          </p:nvSpPr>
          <p:spPr>
            <a:xfrm>
              <a:off x="10453816" y="3422822"/>
              <a:ext cx="605481" cy="605481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2339DA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64B2E0C-B50A-7B44-A68D-F42801F3B504}"/>
                </a:ext>
              </a:extLst>
            </p:cNvPr>
            <p:cNvSpPr txBox="1"/>
            <p:nvPr/>
          </p:nvSpPr>
          <p:spPr>
            <a:xfrm>
              <a:off x="10411157" y="3503825"/>
              <a:ext cx="690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op</a:t>
              </a:r>
              <a:endParaRPr kumimoji="1" lang="zh-CN" altLang="en-US" b="1" dirty="0"/>
            </a:p>
          </p:txBody>
        </p:sp>
      </p:grp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980265A-66B0-DA4A-B442-19BD49DD8BEB}"/>
              </a:ext>
            </a:extLst>
          </p:cNvPr>
          <p:cNvCxnSpPr>
            <a:stCxn id="7" idx="5"/>
          </p:cNvCxnSpPr>
          <p:nvPr/>
        </p:nvCxnSpPr>
        <p:spPr>
          <a:xfrm>
            <a:off x="8978144" y="1501047"/>
            <a:ext cx="265482" cy="462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02FE19B-0E42-B949-B0C2-4A2C12D49F6F}"/>
              </a:ext>
            </a:extLst>
          </p:cNvPr>
          <p:cNvCxnSpPr>
            <a:stCxn id="16" idx="3"/>
            <a:endCxn id="10" idx="7"/>
          </p:cNvCxnSpPr>
          <p:nvPr/>
        </p:nvCxnSpPr>
        <p:spPr>
          <a:xfrm flipH="1">
            <a:off x="9668942" y="1487167"/>
            <a:ext cx="262659" cy="48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70BC879-5F22-E64B-8787-0557D7226E5F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>
            <a:off x="9454873" y="2488298"/>
            <a:ext cx="0" cy="372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94577A3-5E2E-BF44-A8F2-D45F638583EA}"/>
              </a:ext>
            </a:extLst>
          </p:cNvPr>
          <p:cNvCxnSpPr>
            <a:stCxn id="13" idx="4"/>
            <a:endCxn id="19" idx="0"/>
          </p:cNvCxnSpPr>
          <p:nvPr/>
        </p:nvCxnSpPr>
        <p:spPr>
          <a:xfrm>
            <a:off x="9454873" y="3465830"/>
            <a:ext cx="0" cy="343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952D5C6-046C-7C49-801C-39DF29EBCFBC}"/>
              </a:ext>
            </a:extLst>
          </p:cNvPr>
          <p:cNvSpPr/>
          <p:nvPr/>
        </p:nvSpPr>
        <p:spPr>
          <a:xfrm>
            <a:off x="851177" y="3730055"/>
            <a:ext cx="5285421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class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Courier" pitchFamily="2" charset="0"/>
              </a:rPr>
              <a:t>Node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 {</a:t>
            </a:r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public:</a:t>
            </a:r>
          </a:p>
          <a:p>
            <a:r>
              <a:rPr lang="zh-CN" altLang="en-US" dirty="0">
                <a:solidFill>
                  <a:srgbClr val="267F99"/>
                </a:solidFill>
                <a:latin typeface="Courier" pitchFamily="2" charset="0"/>
              </a:rPr>
              <a:t>  </a:t>
            </a:r>
            <a:r>
              <a:rPr lang="en" altLang="zh-CN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::vector&lt;Node*&gt; inputs;</a:t>
            </a:r>
          </a:p>
          <a:p>
            <a:r>
              <a:rPr lang="zh-CN" altLang="en-US" dirty="0">
                <a:solidFill>
                  <a:srgbClr val="267F99"/>
                </a:solidFill>
                <a:latin typeface="Courier" pitchFamily="2" charset="0"/>
              </a:rPr>
              <a:t>  </a:t>
            </a:r>
            <a:r>
              <a:rPr lang="en" altLang="zh-CN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::vector&lt;Node*&gt; outputs;</a:t>
            </a:r>
          </a:p>
          <a:p>
            <a:r>
              <a:rPr lang="en" altLang="zh-CN" dirty="0">
                <a:solidFill>
                  <a:srgbClr val="0000FF"/>
                </a:solidFill>
                <a:latin typeface="Courier" pitchFamily="2" charset="0"/>
              </a:rPr>
              <a:t>protected:</a:t>
            </a:r>
          </a:p>
          <a:p>
            <a:r>
              <a:rPr lang="zh-CN" altLang="en-US" dirty="0">
                <a:solidFill>
                  <a:srgbClr val="267F99"/>
                </a:solidFill>
                <a:latin typeface="Courier" pitchFamily="2" charset="0"/>
              </a:rPr>
              <a:t>  </a:t>
            </a:r>
            <a:r>
              <a:rPr lang="en" altLang="zh-CN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::string name_;</a:t>
            </a:r>
          </a:p>
          <a:p>
            <a:r>
              <a:rPr lang="zh-CN" altLang="en-US" b="1" dirty="0">
                <a:solidFill>
                  <a:srgbClr val="267F99"/>
                </a:solidFill>
                <a:latin typeface="Courier" pitchFamily="2" charset="0"/>
              </a:rPr>
              <a:t>  </a:t>
            </a:r>
            <a:r>
              <a:rPr lang="en" altLang="zh-CN" b="1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::</a:t>
            </a:r>
            <a:r>
              <a:rPr lang="en" altLang="zh-CN" b="1" dirty="0" err="1">
                <a:solidFill>
                  <a:srgbClr val="000000"/>
                </a:solidFill>
                <a:latin typeface="Courier" pitchFamily="2" charset="0"/>
              </a:rPr>
              <a:t>unique_ptr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&lt;</a:t>
            </a:r>
            <a:r>
              <a:rPr lang="en" altLang="zh-CN" b="1" dirty="0" err="1">
                <a:solidFill>
                  <a:srgbClr val="000000"/>
                </a:solidFill>
                <a:latin typeface="Courier" pitchFamily="2" charset="0"/>
              </a:rPr>
              <a:t>VarDesc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&gt; </a:t>
            </a:r>
            <a:r>
              <a:rPr lang="en" altLang="zh-CN" b="1" dirty="0" err="1">
                <a:solidFill>
                  <a:srgbClr val="000000"/>
                </a:solidFill>
                <a:latin typeface="Courier" pitchFamily="2" charset="0"/>
              </a:rPr>
              <a:t>var_desc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_;</a:t>
            </a:r>
          </a:p>
          <a:p>
            <a:r>
              <a:rPr lang="zh-CN" altLang="en-US" b="1" dirty="0">
                <a:solidFill>
                  <a:srgbClr val="267F99"/>
                </a:solidFill>
                <a:latin typeface="Courier" pitchFamily="2" charset="0"/>
              </a:rPr>
              <a:t>  </a:t>
            </a:r>
            <a:r>
              <a:rPr lang="en" altLang="zh-CN" b="1" dirty="0" err="1">
                <a:solidFill>
                  <a:srgbClr val="267F99"/>
                </a:solidFill>
                <a:latin typeface="Courier" pitchFamily="2" charset="0"/>
              </a:rPr>
              <a:t>std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::</a:t>
            </a:r>
            <a:r>
              <a:rPr lang="en" altLang="zh-CN" b="1" dirty="0" err="1">
                <a:solidFill>
                  <a:srgbClr val="000000"/>
                </a:solidFill>
                <a:latin typeface="Courier" pitchFamily="2" charset="0"/>
              </a:rPr>
              <a:t>unique_ptr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&lt;</a:t>
            </a:r>
            <a:r>
              <a:rPr lang="en" altLang="zh-CN" b="1" dirty="0" err="1">
                <a:solidFill>
                  <a:srgbClr val="000000"/>
                </a:solidFill>
                <a:latin typeface="Courier" pitchFamily="2" charset="0"/>
              </a:rPr>
              <a:t>OpDesc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&gt; </a:t>
            </a:r>
            <a:r>
              <a:rPr lang="en" altLang="zh-CN" b="1" dirty="0" err="1">
                <a:solidFill>
                  <a:srgbClr val="000000"/>
                </a:solidFill>
                <a:latin typeface="Courier" pitchFamily="2" charset="0"/>
              </a:rPr>
              <a:t>op_desc</a:t>
            </a:r>
            <a:r>
              <a:rPr lang="en" altLang="zh-CN" b="1" dirty="0">
                <a:solidFill>
                  <a:srgbClr val="000000"/>
                </a:solidFill>
                <a:latin typeface="Courier" pitchFamily="2" charset="0"/>
              </a:rPr>
              <a:t>_;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" pitchFamily="2" charset="0"/>
              </a:rPr>
              <a:t>  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Type type_;</a:t>
            </a:r>
          </a:p>
          <a:p>
            <a:r>
              <a:rPr lang="zh-CN" altLang="en-US" dirty="0">
                <a:solidFill>
                  <a:srgbClr val="0000FF"/>
                </a:solidFill>
                <a:latin typeface="Courier" pitchFamily="2" charset="0"/>
              </a:rPr>
              <a:t>  </a:t>
            </a:r>
            <a:r>
              <a:rPr lang="en" altLang="zh-CN" dirty="0" err="1">
                <a:solidFill>
                  <a:srgbClr val="0000FF"/>
                </a:solidFill>
                <a:latin typeface="Courier" pitchFamily="2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 pitchFamily="2" charset="0"/>
              </a:rPr>
              <a:t> id_;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" pitchFamily="2" charset="0"/>
              </a:rPr>
              <a:t>};</a:t>
            </a:r>
            <a:endParaRPr lang="en" altLang="zh-CN" dirty="0">
              <a:solidFill>
                <a:srgbClr val="000000"/>
              </a:solidFill>
              <a:latin typeface="Courier" pitchFamily="2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6217655-189A-2340-BBD1-720F3C191444}"/>
              </a:ext>
            </a:extLst>
          </p:cNvPr>
          <p:cNvGrpSpPr/>
          <p:nvPr/>
        </p:nvGrpSpPr>
        <p:grpSpPr>
          <a:xfrm>
            <a:off x="7442308" y="4687826"/>
            <a:ext cx="1646098" cy="1646098"/>
            <a:chOff x="1131521" y="4922323"/>
            <a:chExt cx="1646098" cy="1646098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A8C0977-0C3D-BB42-9D7D-DC82C6F70593}"/>
                </a:ext>
              </a:extLst>
            </p:cNvPr>
            <p:cNvSpPr/>
            <p:nvPr/>
          </p:nvSpPr>
          <p:spPr>
            <a:xfrm>
              <a:off x="1131521" y="4922323"/>
              <a:ext cx="1646098" cy="1646098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C45740E-5C28-1D4C-B214-B99E7BE7C4D1}"/>
                </a:ext>
              </a:extLst>
            </p:cNvPr>
            <p:cNvSpPr txBox="1"/>
            <p:nvPr/>
          </p:nvSpPr>
          <p:spPr>
            <a:xfrm>
              <a:off x="1393663" y="5144763"/>
              <a:ext cx="1383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kumimoji="1" lang="en-US" altLang="zh-CN" dirty="0"/>
                <a:t>Name</a:t>
              </a:r>
            </a:p>
            <a:p>
              <a:pPr marL="285750" indent="-285750">
                <a:buFont typeface="Wingdings" pitchFamily="2" charset="2"/>
                <a:buChar char="l"/>
              </a:pPr>
              <a:r>
                <a:rPr kumimoji="1" lang="en-US" altLang="zh-CN" b="1" dirty="0" err="1"/>
                <a:t>VarDesc</a:t>
              </a:r>
              <a:endParaRPr kumimoji="1" lang="en-US" altLang="zh-CN" b="1" dirty="0"/>
            </a:p>
            <a:p>
              <a:pPr marL="285750" indent="-285750">
                <a:buFont typeface="Wingdings" pitchFamily="2" charset="2"/>
                <a:buChar char="l"/>
              </a:pPr>
              <a:r>
                <a:rPr kumimoji="1" lang="en-US" altLang="zh-CN" dirty="0"/>
                <a:t>Type</a:t>
              </a:r>
            </a:p>
            <a:p>
              <a:pPr marL="285750" indent="-285750">
                <a:buFont typeface="Wingdings" pitchFamily="2" charset="2"/>
                <a:buChar char="l"/>
              </a:pPr>
              <a:r>
                <a:rPr kumimoji="1" lang="en-US" altLang="zh-CN" dirty="0"/>
                <a:t>ID</a:t>
              </a:r>
              <a:endParaRPr kumimoji="1" lang="zh-CN" altLang="en-US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3401F5C-65FE-4448-94A2-48CECDDE9F52}"/>
              </a:ext>
            </a:extLst>
          </p:cNvPr>
          <p:cNvGrpSpPr/>
          <p:nvPr/>
        </p:nvGrpSpPr>
        <p:grpSpPr>
          <a:xfrm>
            <a:off x="9780384" y="4687826"/>
            <a:ext cx="1646098" cy="1646098"/>
            <a:chOff x="1131521" y="4922323"/>
            <a:chExt cx="1646098" cy="164609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5426DD4-3612-9746-9A99-5FCE4CE839C2}"/>
                </a:ext>
              </a:extLst>
            </p:cNvPr>
            <p:cNvSpPr/>
            <p:nvPr/>
          </p:nvSpPr>
          <p:spPr>
            <a:xfrm>
              <a:off x="1131521" y="4922323"/>
              <a:ext cx="1646098" cy="164609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4C69BF3-E8CD-F244-8BFE-AD5693CF91A9}"/>
                </a:ext>
              </a:extLst>
            </p:cNvPr>
            <p:cNvSpPr txBox="1"/>
            <p:nvPr/>
          </p:nvSpPr>
          <p:spPr>
            <a:xfrm>
              <a:off x="1393663" y="5144763"/>
              <a:ext cx="13839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kumimoji="1" lang="en-US" altLang="zh-CN" dirty="0"/>
                <a:t>Name</a:t>
              </a:r>
            </a:p>
            <a:p>
              <a:pPr marL="285750" indent="-285750">
                <a:buFont typeface="Wingdings" pitchFamily="2" charset="2"/>
                <a:buChar char="l"/>
              </a:pPr>
              <a:r>
                <a:rPr kumimoji="1" lang="en-US" altLang="zh-CN" b="1" dirty="0" err="1"/>
                <a:t>OpDesc</a:t>
              </a:r>
              <a:endParaRPr kumimoji="1" lang="en-US" altLang="zh-CN" b="1" dirty="0"/>
            </a:p>
            <a:p>
              <a:pPr marL="285750" indent="-285750">
                <a:buFont typeface="Wingdings" pitchFamily="2" charset="2"/>
                <a:buChar char="l"/>
              </a:pPr>
              <a:r>
                <a:rPr kumimoji="1" lang="en-US" altLang="zh-CN" dirty="0"/>
                <a:t>Type</a:t>
              </a:r>
            </a:p>
            <a:p>
              <a:pPr marL="285750" indent="-285750">
                <a:buFont typeface="Wingdings" pitchFamily="2" charset="2"/>
                <a:buChar char="l"/>
              </a:pPr>
              <a:r>
                <a:rPr kumimoji="1" lang="en-US" altLang="zh-CN" dirty="0"/>
                <a:t>ID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6008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4475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PE——Graph</a:t>
            </a:r>
            <a:endParaRPr kumimoji="1" lang="zh-CN" altLang="en-US" sz="2800" b="1" dirty="0"/>
          </a:p>
          <a:p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DA57616-7847-EB4A-9B99-CD53E3CB0B0E}"/>
              </a:ext>
            </a:extLst>
          </p:cNvPr>
          <p:cNvSpPr/>
          <p:nvPr/>
        </p:nvSpPr>
        <p:spPr>
          <a:xfrm>
            <a:off x="354329" y="1047710"/>
            <a:ext cx="11010223" cy="314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Program</a:t>
            </a:r>
            <a:r>
              <a:rPr kumimoji="1" lang="zh-CN" altLang="en-US" sz="2000" dirty="0">
                <a:latin typeface="Courier" pitchFamily="2" charset="0"/>
              </a:rPr>
              <a:t>转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  <a:r>
              <a:rPr kumimoji="1" lang="zh-CN" altLang="en-US" sz="2000" dirty="0">
                <a:latin typeface="Courier" pitchFamily="2" charset="0"/>
              </a:rPr>
              <a:t>（</a:t>
            </a:r>
            <a:r>
              <a:rPr kumimoji="1" lang="en" altLang="zh-CN" sz="2000" dirty="0" err="1">
                <a:latin typeface="Courier" pitchFamily="2" charset="0"/>
              </a:rPr>
              <a:t>InitFromProgram</a:t>
            </a:r>
            <a:r>
              <a:rPr kumimoji="1" lang="zh-CN" altLang="en-US" sz="2000" dirty="0">
                <a:latin typeface="Courier" pitchFamily="2" charset="0"/>
              </a:rPr>
              <a:t>）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遍历</a:t>
            </a:r>
            <a:r>
              <a:rPr kumimoji="1" lang="en-US" altLang="zh-CN" sz="2000" dirty="0">
                <a:latin typeface="Courier" pitchFamily="2" charset="0"/>
              </a:rPr>
              <a:t>Program</a:t>
            </a:r>
            <a:r>
              <a:rPr kumimoji="1" lang="zh-CN" altLang="en-US" sz="2000" dirty="0">
                <a:latin typeface="Courier" pitchFamily="2" charset="0"/>
              </a:rPr>
              <a:t>中所有的</a:t>
            </a:r>
            <a:r>
              <a:rPr kumimoji="1" lang="en-US" altLang="zh-CN" sz="2000" dirty="0" err="1">
                <a:latin typeface="Courier" pitchFamily="2" charset="0"/>
              </a:rPr>
              <a:t>OpDesc</a:t>
            </a:r>
            <a:r>
              <a:rPr kumimoji="1" lang="zh-CN" altLang="en-US" sz="2000" dirty="0">
                <a:latin typeface="Courier" pitchFamily="2" charset="0"/>
              </a:rPr>
              <a:t>，为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创建</a:t>
            </a:r>
            <a:r>
              <a:rPr kumimoji="1" lang="en-US" altLang="zh-CN" sz="2000" dirty="0" err="1">
                <a:latin typeface="Courier" pitchFamily="2" charset="0"/>
              </a:rPr>
              <a:t>OpNode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为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的</a:t>
            </a:r>
            <a:r>
              <a:rPr kumimoji="1" lang="en-US" altLang="zh-CN" sz="2000" dirty="0">
                <a:latin typeface="Courier" pitchFamily="2" charset="0"/>
              </a:rPr>
              <a:t>Input</a:t>
            </a:r>
            <a:r>
              <a:rPr kumimoji="1" lang="zh-CN" altLang="en-US" sz="2000" dirty="0">
                <a:latin typeface="Courier" pitchFamily="2" charset="0"/>
              </a:rPr>
              <a:t>、</a:t>
            </a:r>
            <a:r>
              <a:rPr kumimoji="1" lang="en-US" altLang="zh-CN" sz="2000" dirty="0">
                <a:latin typeface="Courier" pitchFamily="2" charset="0"/>
              </a:rPr>
              <a:t>Output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Var</a:t>
            </a:r>
            <a:r>
              <a:rPr kumimoji="1" lang="zh-CN" altLang="en-US" sz="2000" dirty="0">
                <a:latin typeface="Courier" pitchFamily="2" charset="0"/>
              </a:rPr>
              <a:t>创建</a:t>
            </a:r>
            <a:r>
              <a:rPr kumimoji="1" lang="en-US" altLang="zh-CN" sz="2000" dirty="0" err="1">
                <a:latin typeface="Courier" pitchFamily="2" charset="0"/>
              </a:rPr>
              <a:t>VarNode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建立</a:t>
            </a:r>
            <a:r>
              <a:rPr kumimoji="1" lang="en-US" altLang="zh-CN" sz="2000" dirty="0">
                <a:latin typeface="Courier" pitchFamily="2" charset="0"/>
              </a:rPr>
              <a:t>Node</a:t>
            </a:r>
            <a:r>
              <a:rPr kumimoji="1" lang="zh-CN" altLang="en-US" sz="2000" dirty="0">
                <a:latin typeface="Courier" pitchFamily="2" charset="0"/>
              </a:rPr>
              <a:t>间的指针链接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Graph</a:t>
            </a:r>
            <a:r>
              <a:rPr kumimoji="1" lang="zh-CN" altLang="en-US" sz="2000" dirty="0">
                <a:latin typeface="Courier" pitchFamily="2" charset="0"/>
              </a:rPr>
              <a:t>中一个</a:t>
            </a:r>
            <a:r>
              <a:rPr kumimoji="1" lang="en-US" altLang="zh-CN" sz="2000" dirty="0">
                <a:latin typeface="Courier" pitchFamily="2" charset="0"/>
              </a:rPr>
              <a:t>Var</a:t>
            </a:r>
            <a:r>
              <a:rPr kumimoji="1" lang="zh-CN" altLang="en-US" sz="2000" dirty="0">
                <a:latin typeface="Courier" pitchFamily="2" charset="0"/>
              </a:rPr>
              <a:t>，如果被</a:t>
            </a:r>
            <a:r>
              <a:rPr kumimoji="1" lang="en-US" altLang="zh-CN" sz="2000" dirty="0">
                <a:latin typeface="Courier" pitchFamily="2" charset="0"/>
              </a:rPr>
              <a:t>N</a:t>
            </a:r>
            <a:r>
              <a:rPr kumimoji="1" lang="zh-CN" altLang="en-US" sz="2000" dirty="0">
                <a:latin typeface="Courier" pitchFamily="2" charset="0"/>
              </a:rPr>
              <a:t>个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Output</a:t>
            </a:r>
            <a:r>
              <a:rPr kumimoji="1" lang="zh-CN" altLang="en-US" sz="2000" dirty="0">
                <a:latin typeface="Courier" pitchFamily="2" charset="0"/>
              </a:rPr>
              <a:t>，</a:t>
            </a:r>
            <a:r>
              <a:rPr kumimoji="1" lang="zh-CN" altLang="en-US" sz="2000" b="1" dirty="0">
                <a:latin typeface="Courier" pitchFamily="2" charset="0"/>
              </a:rPr>
              <a:t>则分别创建</a:t>
            </a:r>
            <a:r>
              <a:rPr kumimoji="1" lang="en-US" altLang="zh-CN" sz="2000" b="1" dirty="0">
                <a:latin typeface="Courier" pitchFamily="2" charset="0"/>
              </a:rPr>
              <a:t>N</a:t>
            </a:r>
            <a:r>
              <a:rPr kumimoji="1" lang="zh-CN" altLang="en-US" sz="2000" b="1" dirty="0">
                <a:latin typeface="Courier" pitchFamily="2" charset="0"/>
              </a:rPr>
              <a:t>个</a:t>
            </a:r>
            <a:r>
              <a:rPr kumimoji="1" lang="en-US" altLang="zh-CN" sz="2000" b="1" dirty="0" err="1">
                <a:latin typeface="Courier" pitchFamily="2" charset="0"/>
              </a:rPr>
              <a:t>VarNode</a:t>
            </a:r>
            <a:r>
              <a:rPr kumimoji="1" lang="zh-CN" altLang="en-US" sz="2000" dirty="0">
                <a:latin typeface="Courier" pitchFamily="2" charset="0"/>
              </a:rPr>
              <a:t>，代表多个版本。这样则满足</a:t>
            </a:r>
            <a:r>
              <a:rPr kumimoji="1" lang="en-US" altLang="zh-CN" sz="2000" b="1" dirty="0">
                <a:latin typeface="Courier" pitchFamily="2" charset="0"/>
              </a:rPr>
              <a:t>SSA</a:t>
            </a:r>
            <a:r>
              <a:rPr kumimoji="1" lang="zh-CN" altLang="en-US" sz="2000" b="1" dirty="0">
                <a:latin typeface="Courier" pitchFamily="2" charset="0"/>
              </a:rPr>
              <a:t> </a:t>
            </a:r>
            <a:r>
              <a:rPr kumimoji="1" lang="en-US" altLang="zh-CN" sz="2000" b="1" dirty="0">
                <a:latin typeface="Courier" pitchFamily="2" charset="0"/>
              </a:rPr>
              <a:t>Graph</a:t>
            </a:r>
            <a:r>
              <a:rPr kumimoji="1" lang="zh-CN" altLang="en-US" sz="2000" b="1" dirty="0">
                <a:latin typeface="Courier" pitchFamily="2" charset="0"/>
              </a:rPr>
              <a:t>的定义</a:t>
            </a:r>
            <a:r>
              <a:rPr kumimoji="1" lang="zh-CN" altLang="en-US" sz="2000" dirty="0">
                <a:latin typeface="Courier" pitchFamily="2" charset="0"/>
              </a:rPr>
              <a:t>。注意，这些版本</a:t>
            </a:r>
            <a:r>
              <a:rPr kumimoji="1" lang="zh-CN" altLang="en-US" sz="2000" b="1" dirty="0">
                <a:latin typeface="Courier" pitchFamily="2" charset="0"/>
              </a:rPr>
              <a:t>最终使用同一个</a:t>
            </a:r>
            <a:r>
              <a:rPr kumimoji="1" lang="en-US" altLang="zh-CN" sz="2000" b="1" dirty="0">
                <a:latin typeface="Courier" pitchFamily="2" charset="0"/>
              </a:rPr>
              <a:t>Tensor</a:t>
            </a:r>
            <a:r>
              <a:rPr kumimoji="1" lang="zh-CN" altLang="en-US" sz="2000" b="1" dirty="0">
                <a:latin typeface="Courier" pitchFamily="2" charset="0"/>
              </a:rPr>
              <a:t>的</a:t>
            </a:r>
            <a:r>
              <a:rPr kumimoji="1" lang="en-US" altLang="zh-CN" sz="2000" b="1" dirty="0">
                <a:latin typeface="Courier" pitchFamily="2" charset="0"/>
              </a:rPr>
              <a:t>holder_</a:t>
            </a:r>
            <a:r>
              <a:rPr kumimoji="1" lang="zh-CN" altLang="en-US" sz="2000" dirty="0">
                <a:latin typeface="Courier" pitchFamily="2" charset="0"/>
              </a:rPr>
              <a:t>。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由于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  <a:r>
              <a:rPr kumimoji="1" lang="zh-CN" altLang="en-US" sz="2000" dirty="0">
                <a:latin typeface="Courier" pitchFamily="2" charset="0"/>
              </a:rPr>
              <a:t>的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可能会并发执行，并且相同</a:t>
            </a:r>
            <a:r>
              <a:rPr kumimoji="1" lang="en-US" altLang="zh-CN" sz="2000" dirty="0">
                <a:latin typeface="Courier" pitchFamily="2" charset="0"/>
              </a:rPr>
              <a:t>Var</a:t>
            </a:r>
            <a:r>
              <a:rPr kumimoji="1" lang="zh-CN" altLang="en-US" sz="2000" dirty="0">
                <a:latin typeface="Courier" pitchFamily="2" charset="0"/>
              </a:rPr>
              <a:t>（</a:t>
            </a:r>
            <a:r>
              <a:rPr kumimoji="1" lang="en-US" altLang="zh-CN" sz="2000" dirty="0">
                <a:latin typeface="Courier" pitchFamily="2" charset="0"/>
              </a:rPr>
              <a:t>Tensor</a:t>
            </a:r>
            <a:r>
              <a:rPr kumimoji="1" lang="zh-CN" altLang="en-US" sz="2000" dirty="0">
                <a:latin typeface="Courier" pitchFamily="2" charset="0"/>
              </a:rPr>
              <a:t>的</a:t>
            </a:r>
            <a:r>
              <a:rPr kumimoji="1" lang="en-US" altLang="zh-CN" sz="2000" dirty="0">
                <a:latin typeface="Courier" pitchFamily="2" charset="0"/>
              </a:rPr>
              <a:t>holder_</a:t>
            </a:r>
            <a:r>
              <a:rPr kumimoji="1" lang="zh-CN" altLang="en-US" sz="2000" dirty="0">
                <a:latin typeface="Courier" pitchFamily="2" charset="0"/>
              </a:rPr>
              <a:t>）可能被多个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读、写。需要保证，</a:t>
            </a:r>
            <a:r>
              <a:rPr kumimoji="1" lang="zh-CN" altLang="en-US" sz="2000" b="1" dirty="0">
                <a:latin typeface="Courier" pitchFamily="2" charset="0"/>
              </a:rPr>
              <a:t>写</a:t>
            </a:r>
            <a:r>
              <a:rPr kumimoji="1" lang="en-US" altLang="zh-CN" sz="2000" b="1" dirty="0">
                <a:latin typeface="Courier" pitchFamily="2" charset="0"/>
              </a:rPr>
              <a:t>-</a:t>
            </a:r>
            <a:r>
              <a:rPr kumimoji="1" lang="zh-CN" altLang="en-US" sz="2000" b="1" dirty="0">
                <a:latin typeface="Courier" pitchFamily="2" charset="0"/>
              </a:rPr>
              <a:t>写，读</a:t>
            </a:r>
            <a:r>
              <a:rPr kumimoji="1" lang="en-US" altLang="zh-CN" sz="2000" b="1" dirty="0">
                <a:latin typeface="Courier" pitchFamily="2" charset="0"/>
              </a:rPr>
              <a:t>-</a:t>
            </a:r>
            <a:r>
              <a:rPr kumimoji="1" lang="zh-CN" altLang="en-US" sz="2000" b="1" dirty="0">
                <a:latin typeface="Courier" pitchFamily="2" charset="0"/>
              </a:rPr>
              <a:t>写的先后循序</a:t>
            </a:r>
            <a:r>
              <a:rPr kumimoji="1" lang="en-US" altLang="zh-CN" sz="2000" dirty="0">
                <a:latin typeface="Courier" pitchFamily="2" charset="0"/>
              </a:rPr>
              <a:t>(</a:t>
            </a:r>
            <a:r>
              <a:rPr kumimoji="1" lang="en" altLang="zh-CN" sz="2000" dirty="0" err="1">
                <a:latin typeface="Courier" pitchFamily="2" charset="0"/>
              </a:rPr>
              <a:t>ResolveHazard</a:t>
            </a:r>
            <a:r>
              <a:rPr kumimoji="1" lang="en-US" altLang="zh-CN" sz="2000" dirty="0">
                <a:latin typeface="Courier" pitchFamily="2" charset="0"/>
              </a:rPr>
              <a:t>)</a:t>
            </a:r>
            <a:r>
              <a:rPr kumimoji="1" lang="zh-CN" altLang="en-US" sz="2000" dirty="0">
                <a:latin typeface="Courier" pitchFamily="2" charset="0"/>
              </a:rPr>
              <a:t>：</a:t>
            </a:r>
            <a:endParaRPr kumimoji="1" lang="en-US" altLang="zh-CN" sz="2000" dirty="0">
              <a:latin typeface="Courier" pitchFamily="2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CF3ECCE-E0A5-5D49-BA61-60E0B23D08DD}"/>
              </a:ext>
            </a:extLst>
          </p:cNvPr>
          <p:cNvGrpSpPr/>
          <p:nvPr/>
        </p:nvGrpSpPr>
        <p:grpSpPr>
          <a:xfrm>
            <a:off x="3735411" y="5460964"/>
            <a:ext cx="845615" cy="605481"/>
            <a:chOff x="10353289" y="3422822"/>
            <a:chExt cx="845615" cy="605481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1D4EDD9-D912-AB4D-8003-14472DBB6612}"/>
                </a:ext>
              </a:extLst>
            </p:cNvPr>
            <p:cNvSpPr/>
            <p:nvPr/>
          </p:nvSpPr>
          <p:spPr>
            <a:xfrm>
              <a:off x="10453816" y="3422822"/>
              <a:ext cx="605481" cy="605481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2339DA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81F0445-5633-D44C-B121-538F51C52EA4}"/>
                </a:ext>
              </a:extLst>
            </p:cNvPr>
            <p:cNvSpPr txBox="1"/>
            <p:nvPr/>
          </p:nvSpPr>
          <p:spPr>
            <a:xfrm>
              <a:off x="10353289" y="3528736"/>
              <a:ext cx="845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err="1"/>
                <a:t>var</a:t>
              </a:r>
              <a:endParaRPr kumimoji="1" lang="zh-CN" altLang="en-US" b="1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9367730-77BB-6F41-9537-6C7DBD4F5720}"/>
              </a:ext>
            </a:extLst>
          </p:cNvPr>
          <p:cNvGrpSpPr/>
          <p:nvPr/>
        </p:nvGrpSpPr>
        <p:grpSpPr>
          <a:xfrm>
            <a:off x="8279032" y="5460964"/>
            <a:ext cx="732098" cy="605481"/>
            <a:chOff x="10453816" y="3422822"/>
            <a:chExt cx="732098" cy="605481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2A033CA-5BE6-B042-9B9B-5FEA38EC7C8E}"/>
                </a:ext>
              </a:extLst>
            </p:cNvPr>
            <p:cNvSpPr/>
            <p:nvPr/>
          </p:nvSpPr>
          <p:spPr>
            <a:xfrm>
              <a:off x="10453816" y="3422822"/>
              <a:ext cx="605481" cy="605481"/>
            </a:xfrm>
            <a:prstGeom prst="ellipse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2339DA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D247FC3-4F0D-B349-9171-4098FD2E2853}"/>
                </a:ext>
              </a:extLst>
            </p:cNvPr>
            <p:cNvSpPr txBox="1"/>
            <p:nvPr/>
          </p:nvSpPr>
          <p:spPr>
            <a:xfrm>
              <a:off x="10495116" y="3540896"/>
              <a:ext cx="690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err="1"/>
                <a:t>var</a:t>
              </a:r>
              <a:r>
                <a:rPr kumimoji="1" lang="en-US" altLang="zh-CN" b="1" dirty="0"/>
                <a:t>’</a:t>
              </a:r>
              <a:endParaRPr kumimoji="1" lang="zh-CN" altLang="en-US" b="1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861F0E7-BACC-BC4B-A2F8-A8EE75D904EC}"/>
              </a:ext>
            </a:extLst>
          </p:cNvPr>
          <p:cNvGrpSpPr/>
          <p:nvPr/>
        </p:nvGrpSpPr>
        <p:grpSpPr>
          <a:xfrm>
            <a:off x="4773165" y="6140682"/>
            <a:ext cx="773399" cy="667577"/>
            <a:chOff x="10369856" y="3492573"/>
            <a:chExt cx="773399" cy="667577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30E8986-A320-2E45-B7D7-3C5B2C101859}"/>
                </a:ext>
              </a:extLst>
            </p:cNvPr>
            <p:cNvSpPr/>
            <p:nvPr/>
          </p:nvSpPr>
          <p:spPr>
            <a:xfrm>
              <a:off x="10369856" y="3492573"/>
              <a:ext cx="773399" cy="66757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E8962D5-D55E-B947-A725-981EC6CB381D}"/>
                </a:ext>
              </a:extLst>
            </p:cNvPr>
            <p:cNvSpPr txBox="1"/>
            <p:nvPr/>
          </p:nvSpPr>
          <p:spPr>
            <a:xfrm>
              <a:off x="10411157" y="3503825"/>
              <a:ext cx="690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read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op2</a:t>
              </a:r>
              <a:endParaRPr kumimoji="1" lang="zh-CN" altLang="en-US" b="1" dirty="0"/>
            </a:p>
          </p:txBody>
        </p:sp>
      </p:grp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204699B8-5C6A-E94D-8300-DF14DC920D8B}"/>
              </a:ext>
            </a:extLst>
          </p:cNvPr>
          <p:cNvCxnSpPr>
            <a:cxnSpLocks/>
            <a:stCxn id="34" idx="5"/>
            <a:endCxn id="40" idx="2"/>
          </p:cNvCxnSpPr>
          <p:nvPr/>
        </p:nvCxnSpPr>
        <p:spPr>
          <a:xfrm>
            <a:off x="4352748" y="5977774"/>
            <a:ext cx="420417" cy="496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B8C36D6-8D04-ED4E-AFD6-32981B1FEA91}"/>
              </a:ext>
            </a:extLst>
          </p:cNvPr>
          <p:cNvGrpSpPr/>
          <p:nvPr/>
        </p:nvGrpSpPr>
        <p:grpSpPr>
          <a:xfrm>
            <a:off x="6935761" y="4433343"/>
            <a:ext cx="798199" cy="667577"/>
            <a:chOff x="10357455" y="3492573"/>
            <a:chExt cx="798199" cy="667577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EF7CB78-1D6F-9F41-8B6E-9F3D23CFC6B3}"/>
                </a:ext>
              </a:extLst>
            </p:cNvPr>
            <p:cNvSpPr/>
            <p:nvPr/>
          </p:nvSpPr>
          <p:spPr>
            <a:xfrm>
              <a:off x="10369856" y="3492573"/>
              <a:ext cx="773399" cy="66757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E8A708D-EEF2-F44C-81B1-34852DFBCCAF}"/>
                </a:ext>
              </a:extLst>
            </p:cNvPr>
            <p:cNvSpPr txBox="1"/>
            <p:nvPr/>
          </p:nvSpPr>
          <p:spPr>
            <a:xfrm>
              <a:off x="10357455" y="3503825"/>
              <a:ext cx="79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write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op2</a:t>
              </a:r>
              <a:endParaRPr kumimoji="1" lang="zh-CN" altLang="en-US" b="1" dirty="0"/>
            </a:p>
          </p:txBody>
        </p:sp>
      </p:grp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81D89BC-A08F-E14D-B7EB-8252C319ED54}"/>
              </a:ext>
            </a:extLst>
          </p:cNvPr>
          <p:cNvCxnSpPr>
            <a:cxnSpLocks/>
            <a:stCxn id="45" idx="2"/>
            <a:endCxn id="37" idx="2"/>
          </p:cNvCxnSpPr>
          <p:nvPr/>
        </p:nvCxnSpPr>
        <p:spPr>
          <a:xfrm>
            <a:off x="7334861" y="5090926"/>
            <a:ext cx="944171" cy="67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CE093AF-B8A4-D741-AED9-B2D6388829C9}"/>
              </a:ext>
            </a:extLst>
          </p:cNvPr>
          <p:cNvGrpSpPr/>
          <p:nvPr/>
        </p:nvGrpSpPr>
        <p:grpSpPr>
          <a:xfrm>
            <a:off x="4852465" y="4164123"/>
            <a:ext cx="1063154" cy="605481"/>
            <a:chOff x="10453816" y="3422822"/>
            <a:chExt cx="1063154" cy="605481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19A0ADE-AD7C-5840-8189-29BFAF5F287D}"/>
                </a:ext>
              </a:extLst>
            </p:cNvPr>
            <p:cNvSpPr/>
            <p:nvPr/>
          </p:nvSpPr>
          <p:spPr>
            <a:xfrm>
              <a:off x="10453816" y="3422822"/>
              <a:ext cx="1063154" cy="60548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2339DA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502D7CA-7D61-B64A-B3B0-4C5A304E4456}"/>
                </a:ext>
              </a:extLst>
            </p:cNvPr>
            <p:cNvSpPr txBox="1"/>
            <p:nvPr/>
          </p:nvSpPr>
          <p:spPr>
            <a:xfrm>
              <a:off x="10532784" y="3552855"/>
              <a:ext cx="918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 err="1"/>
                <a:t>dep_var</a:t>
              </a:r>
              <a:endParaRPr kumimoji="1" lang="zh-CN" altLang="en-US" sz="1600" b="1" dirty="0"/>
            </a:p>
          </p:txBody>
        </p:sp>
      </p:grp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056D4A1E-3F16-C441-BEED-8CAC80CDB596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3283115" y="4441839"/>
            <a:ext cx="1589230" cy="3146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596C299A-C6C3-6A4C-90F7-95552B57F3EC}"/>
              </a:ext>
            </a:extLst>
          </p:cNvPr>
          <p:cNvCxnSpPr>
            <a:cxnSpLocks/>
            <a:stCxn id="48" idx="6"/>
            <a:endCxn id="45" idx="1"/>
          </p:cNvCxnSpPr>
          <p:nvPr/>
        </p:nvCxnSpPr>
        <p:spPr>
          <a:xfrm>
            <a:off x="5915619" y="4466864"/>
            <a:ext cx="1020142" cy="30089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D3B6608-E57F-A643-BCB5-7226280BF091}"/>
              </a:ext>
            </a:extLst>
          </p:cNvPr>
          <p:cNvGrpSpPr/>
          <p:nvPr/>
        </p:nvGrpSpPr>
        <p:grpSpPr>
          <a:xfrm>
            <a:off x="2484916" y="4422091"/>
            <a:ext cx="798199" cy="667577"/>
            <a:chOff x="10357455" y="3492573"/>
            <a:chExt cx="798199" cy="667577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FADE97D-C80C-F64F-A393-EFE0088D98AE}"/>
                </a:ext>
              </a:extLst>
            </p:cNvPr>
            <p:cNvSpPr/>
            <p:nvPr/>
          </p:nvSpPr>
          <p:spPr>
            <a:xfrm>
              <a:off x="10369856" y="3492573"/>
              <a:ext cx="773399" cy="66757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928CAC5-53E1-D542-90E0-1E048B4C111E}"/>
                </a:ext>
              </a:extLst>
            </p:cNvPr>
            <p:cNvSpPr txBox="1"/>
            <p:nvPr/>
          </p:nvSpPr>
          <p:spPr>
            <a:xfrm>
              <a:off x="10357455" y="3503825"/>
              <a:ext cx="79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write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op1</a:t>
              </a:r>
              <a:endParaRPr kumimoji="1" lang="zh-CN" altLang="en-US" b="1" dirty="0"/>
            </a:p>
          </p:txBody>
        </p:sp>
      </p:grp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92C7D464-A089-C943-9C68-B9E003607706}"/>
              </a:ext>
            </a:extLst>
          </p:cNvPr>
          <p:cNvCxnSpPr>
            <a:cxnSpLocks/>
            <a:stCxn id="53" idx="4"/>
            <a:endCxn id="34" idx="2"/>
          </p:cNvCxnSpPr>
          <p:nvPr/>
        </p:nvCxnSpPr>
        <p:spPr>
          <a:xfrm>
            <a:off x="2884017" y="5089668"/>
            <a:ext cx="951921" cy="67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87D22C5-395D-5F46-99EF-74A04A2E185E}"/>
              </a:ext>
            </a:extLst>
          </p:cNvPr>
          <p:cNvGrpSpPr/>
          <p:nvPr/>
        </p:nvGrpSpPr>
        <p:grpSpPr>
          <a:xfrm>
            <a:off x="4831044" y="4983674"/>
            <a:ext cx="773399" cy="667577"/>
            <a:chOff x="10369856" y="3492573"/>
            <a:chExt cx="773399" cy="66757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F8D7E01-11D1-754A-9D29-CE7ADB5DA4B7}"/>
                </a:ext>
              </a:extLst>
            </p:cNvPr>
            <p:cNvSpPr/>
            <p:nvPr/>
          </p:nvSpPr>
          <p:spPr>
            <a:xfrm>
              <a:off x="10369856" y="3492573"/>
              <a:ext cx="773399" cy="66757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62F0E2AE-262D-D740-AF36-2ABB135A705D}"/>
                </a:ext>
              </a:extLst>
            </p:cNvPr>
            <p:cNvSpPr txBox="1"/>
            <p:nvPr/>
          </p:nvSpPr>
          <p:spPr>
            <a:xfrm>
              <a:off x="10411157" y="3503825"/>
              <a:ext cx="690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read</a:t>
              </a:r>
              <a:r>
                <a:rPr kumimoji="1" lang="zh-CN" altLang="en-US" b="1" dirty="0"/>
                <a:t> </a:t>
              </a:r>
              <a:r>
                <a:rPr kumimoji="1" lang="en-US" altLang="zh-CN" b="1" dirty="0"/>
                <a:t>op1</a:t>
              </a:r>
              <a:endParaRPr kumimoji="1" lang="zh-CN" altLang="en-US" b="1" dirty="0"/>
            </a:p>
          </p:txBody>
        </p:sp>
      </p:grp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A7E97416-681B-9648-B5A9-C35564C59B83}"/>
              </a:ext>
            </a:extLst>
          </p:cNvPr>
          <p:cNvCxnSpPr>
            <a:cxnSpLocks/>
            <a:stCxn id="34" idx="7"/>
            <a:endCxn id="58" idx="2"/>
          </p:cNvCxnSpPr>
          <p:nvPr/>
        </p:nvCxnSpPr>
        <p:spPr>
          <a:xfrm flipV="1">
            <a:off x="4352748" y="5317463"/>
            <a:ext cx="478296" cy="23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2B386067-4418-EE4E-A5ED-C844DF34B14C}"/>
              </a:ext>
            </a:extLst>
          </p:cNvPr>
          <p:cNvGrpSpPr/>
          <p:nvPr/>
        </p:nvGrpSpPr>
        <p:grpSpPr>
          <a:xfrm>
            <a:off x="6545317" y="6171729"/>
            <a:ext cx="1063154" cy="605481"/>
            <a:chOff x="10453816" y="3422822"/>
            <a:chExt cx="1063154" cy="605481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F40A3FFC-A427-3542-A6BA-FA65A260F61E}"/>
                </a:ext>
              </a:extLst>
            </p:cNvPr>
            <p:cNvSpPr/>
            <p:nvPr/>
          </p:nvSpPr>
          <p:spPr>
            <a:xfrm>
              <a:off x="10453816" y="3422822"/>
              <a:ext cx="1063154" cy="60548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2339DA"/>
                </a:solidFill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8A0E95D5-9D8D-5C4E-9EE6-159149E09F81}"/>
                </a:ext>
              </a:extLst>
            </p:cNvPr>
            <p:cNvSpPr txBox="1"/>
            <p:nvPr/>
          </p:nvSpPr>
          <p:spPr>
            <a:xfrm>
              <a:off x="10511447" y="3562331"/>
              <a:ext cx="918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 err="1"/>
                <a:t>dep_var</a:t>
              </a:r>
              <a:endParaRPr kumimoji="1" lang="zh-CN" altLang="en-US" sz="1600" b="1" dirty="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7C261397-D5E0-C04E-B7A7-ADAC840A0E3A}"/>
              </a:ext>
            </a:extLst>
          </p:cNvPr>
          <p:cNvGrpSpPr/>
          <p:nvPr/>
        </p:nvGrpSpPr>
        <p:grpSpPr>
          <a:xfrm>
            <a:off x="5898764" y="5100816"/>
            <a:ext cx="1063154" cy="605481"/>
            <a:chOff x="10453816" y="3422822"/>
            <a:chExt cx="1063154" cy="605481"/>
          </a:xfrm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5CAF74F-7F08-F147-89EF-1A1B9855877A}"/>
                </a:ext>
              </a:extLst>
            </p:cNvPr>
            <p:cNvSpPr/>
            <p:nvPr/>
          </p:nvSpPr>
          <p:spPr>
            <a:xfrm>
              <a:off x="10453816" y="3422822"/>
              <a:ext cx="1063154" cy="60548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2339DA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6E2FC5AD-BFE1-B44E-A620-C200D4D6B64A}"/>
                </a:ext>
              </a:extLst>
            </p:cNvPr>
            <p:cNvSpPr txBox="1"/>
            <p:nvPr/>
          </p:nvSpPr>
          <p:spPr>
            <a:xfrm>
              <a:off x="10532438" y="3562435"/>
              <a:ext cx="918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 err="1"/>
                <a:t>dep_var</a:t>
              </a:r>
              <a:endParaRPr kumimoji="1" lang="zh-CN" altLang="en-US" sz="1600" b="1" dirty="0"/>
            </a:p>
          </p:txBody>
        </p:sp>
      </p:grp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6BBA256F-4902-A34B-8A74-9D005B0F2AD5}"/>
              </a:ext>
            </a:extLst>
          </p:cNvPr>
          <p:cNvCxnSpPr>
            <a:cxnSpLocks/>
            <a:stCxn id="90" idx="0"/>
            <a:endCxn id="45" idx="1"/>
          </p:cNvCxnSpPr>
          <p:nvPr/>
        </p:nvCxnSpPr>
        <p:spPr>
          <a:xfrm flipV="1">
            <a:off x="6430341" y="4767761"/>
            <a:ext cx="505420" cy="3330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E186CF9E-C8FC-C543-B411-34DD4EA49779}"/>
              </a:ext>
            </a:extLst>
          </p:cNvPr>
          <p:cNvCxnSpPr>
            <a:cxnSpLocks/>
            <a:stCxn id="58" idx="6"/>
            <a:endCxn id="90" idx="2"/>
          </p:cNvCxnSpPr>
          <p:nvPr/>
        </p:nvCxnSpPr>
        <p:spPr>
          <a:xfrm>
            <a:off x="5604443" y="5317463"/>
            <a:ext cx="294321" cy="8609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B61EA219-FD4E-F144-9D5A-6990C12341A8}"/>
              </a:ext>
            </a:extLst>
          </p:cNvPr>
          <p:cNvCxnSpPr>
            <a:cxnSpLocks/>
            <a:stCxn id="87" idx="0"/>
            <a:endCxn id="44" idx="4"/>
          </p:cNvCxnSpPr>
          <p:nvPr/>
        </p:nvCxnSpPr>
        <p:spPr>
          <a:xfrm flipV="1">
            <a:off x="7076894" y="5100920"/>
            <a:ext cx="257968" cy="1070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2CF4F828-9ADF-6C4C-917B-71366A5F8CB9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5546564" y="6474471"/>
            <a:ext cx="1032966" cy="191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7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676651" y="979130"/>
            <a:ext cx="576598" cy="5354118"/>
          </a:xfrm>
          <a:prstGeom prst="leftBrace">
            <a:avLst>
              <a:gd name="adj1" fmla="val 8333"/>
              <a:gd name="adj2" fmla="val 32262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DC6D7F-4A65-A245-A0E5-7C006D23D63F}"/>
              </a:ext>
            </a:extLst>
          </p:cNvPr>
          <p:cNvSpPr/>
          <p:nvPr/>
        </p:nvSpPr>
        <p:spPr>
          <a:xfrm>
            <a:off x="4020840" y="1163658"/>
            <a:ext cx="7343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BuildStrategy</a:t>
            </a:r>
            <a:r>
              <a:rPr lang="zh-CN" altLang="en-US" dirty="0"/>
              <a:t>提供用户，用于配置</a:t>
            </a:r>
            <a:r>
              <a:rPr lang="en-US" altLang="zh-CN" dirty="0"/>
              <a:t>Graph</a:t>
            </a:r>
            <a:r>
              <a:rPr lang="zh-CN" altLang="en-US" dirty="0"/>
              <a:t>的构造、优化</a:t>
            </a:r>
            <a:endParaRPr lang="en-US" altLang="zh-CN" dirty="0"/>
          </a:p>
          <a:p>
            <a:r>
              <a:rPr lang="en" altLang="zh-CN" dirty="0">
                <a:hlinkClick r:id="rId3"/>
              </a:rPr>
              <a:t>https://www.paddlepaddle.org.cn/documentation/docs/zh/api_cn/fluid_cn/BuildStrategy_cn.html#buildstrategy</a:t>
            </a:r>
            <a:endParaRPr lang="en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F4EABC-C0AE-A44B-8989-A7A395423AF3}"/>
              </a:ext>
            </a:extLst>
          </p:cNvPr>
          <p:cNvSpPr/>
          <p:nvPr/>
        </p:nvSpPr>
        <p:spPr>
          <a:xfrm>
            <a:off x="160020" y="979130"/>
            <a:ext cx="3634740" cy="380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Python</a:t>
            </a:r>
            <a:r>
              <a:rPr kumimoji="1" lang="zh-CN" altLang="en-US" sz="2000" dirty="0">
                <a:latin typeface="Courier" pitchFamily="2" charset="0"/>
              </a:rPr>
              <a:t>端</a:t>
            </a:r>
            <a:r>
              <a:rPr kumimoji="1" lang="en-US" altLang="zh-CN" sz="2000" dirty="0">
                <a:latin typeface="Courier" pitchFamily="2" charset="0"/>
              </a:rPr>
              <a:t>PE</a:t>
            </a:r>
            <a:r>
              <a:rPr kumimoji="1" lang="zh-CN" altLang="en-US" sz="2000" dirty="0">
                <a:latin typeface="Courier" pitchFamily="2" charset="0"/>
              </a:rPr>
              <a:t>的调度流程：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配置</a:t>
            </a:r>
            <a:r>
              <a:rPr kumimoji="1" lang="en" altLang="zh-CN" sz="2000" dirty="0" err="1">
                <a:solidFill>
                  <a:srgbClr val="FF0000"/>
                </a:solidFill>
                <a:latin typeface="Courier" pitchFamily="2" charset="0"/>
              </a:rPr>
              <a:t>BuildStrategy</a:t>
            </a:r>
            <a:r>
              <a:rPr kumimoji="1" lang="zh-CN" altLang="en" sz="2000" dirty="0">
                <a:solidFill>
                  <a:srgbClr val="FF0000"/>
                </a:solidFill>
                <a:latin typeface="Courier" pitchFamily="2" charset="0"/>
              </a:rPr>
              <a:t>、</a:t>
            </a: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>
              <a:lnSpc>
                <a:spcPct val="175000"/>
              </a:lnSpc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  </a:t>
            </a:r>
            <a:r>
              <a:rPr kumimoji="1" lang="en" altLang="zh-CN" sz="2000" dirty="0" err="1">
                <a:solidFill>
                  <a:srgbClr val="FF0000"/>
                </a:solidFill>
                <a:latin typeface="Courier" pitchFamily="2" charset="0"/>
              </a:rPr>
              <a:t>ExecutionStrategy</a:t>
            </a:r>
            <a:endParaRPr kumimoji="1" lang="en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" altLang="zh-CN" sz="2000" dirty="0" err="1">
                <a:latin typeface="Courier" pitchFamily="2" charset="0"/>
              </a:rPr>
              <a:t>ParallelExecutor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分发数据到个卡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" altLang="zh-CN" sz="2000" dirty="0" err="1">
                <a:latin typeface="Courier" pitchFamily="2" charset="0"/>
              </a:rPr>
              <a:t>ParallelExecutor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EED868-079D-6B4D-90E0-4708BE93C082}"/>
              </a:ext>
            </a:extLst>
          </p:cNvPr>
          <p:cNvSpPr/>
          <p:nvPr/>
        </p:nvSpPr>
        <p:spPr>
          <a:xfrm>
            <a:off x="4031963" y="2655595"/>
            <a:ext cx="7343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ExecutionStrategy</a:t>
            </a:r>
            <a:r>
              <a:rPr lang="zh-CN" altLang="en-US" dirty="0"/>
              <a:t>提供用于，用于配置执行策略</a:t>
            </a:r>
            <a:endParaRPr lang="en-US" altLang="zh-CN" dirty="0"/>
          </a:p>
          <a:p>
            <a:r>
              <a:rPr lang="en" altLang="zh-CN" dirty="0">
                <a:hlinkClick r:id="rId4"/>
              </a:rPr>
              <a:t>https://www.paddlepaddle.org.cn/documentation/docs/zh/api_cn/fluid_cn/ExecutionStrategy_cn.html#executionstrategy</a:t>
            </a:r>
            <a:endParaRPr lang="en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D348B3-3135-2A47-85DF-9A1A38CAF78B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-US" altLang="zh-CN" sz="2800" dirty="0">
                <a:latin typeface="Courier" pitchFamily="2" charset="0"/>
              </a:rPr>
              <a:t>Python</a:t>
            </a:r>
            <a:r>
              <a:rPr kumimoji="1" lang="zh-CN" altLang="en-US" sz="2800" dirty="0">
                <a:latin typeface="Courier" pitchFamily="2" charset="0"/>
              </a:rPr>
              <a:t>端</a:t>
            </a:r>
            <a:r>
              <a:rPr kumimoji="1" lang="en-US" altLang="zh-CN" sz="2800" dirty="0">
                <a:latin typeface="Courier" pitchFamily="2" charset="0"/>
              </a:rPr>
              <a:t>PE</a:t>
            </a:r>
            <a:r>
              <a:rPr kumimoji="1" lang="zh-CN" altLang="en-US" sz="2800" dirty="0">
                <a:latin typeface="Courier" pitchFamily="2" charset="0"/>
              </a:rPr>
              <a:t>的调度</a:t>
            </a:r>
            <a:endParaRPr kumimoji="1" lang="zh-CN" altLang="en-US" sz="28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FD7476-7F71-9945-9FBD-E67320095920}"/>
              </a:ext>
            </a:extLst>
          </p:cNvPr>
          <p:cNvSpPr/>
          <p:nvPr/>
        </p:nvSpPr>
        <p:spPr>
          <a:xfrm>
            <a:off x="4031963" y="4195875"/>
            <a:ext cx="7343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BuildStrategy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ExecutionStrategy</a:t>
            </a:r>
            <a:r>
              <a:rPr lang="zh-CN" altLang="en-US" dirty="0">
                <a:solidFill>
                  <a:srgbClr val="FF0000"/>
                </a:solidFill>
              </a:rPr>
              <a:t>易用性有待梳理</a:t>
            </a:r>
            <a:endParaRPr lang="en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2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478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Paddle</a:t>
            </a:r>
            <a:r>
              <a:rPr kumimoji="1" lang="zh-CN" altLang="en-US" sz="2800" b="1" dirty="0"/>
              <a:t>概览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编译时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CC529E-073E-894E-987D-1B0F39CC42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28" y="886968"/>
            <a:ext cx="3611880" cy="59428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B9377077-1189-2D4C-A1C8-42C31E0D25B8}"/>
              </a:ext>
            </a:extLst>
          </p:cNvPr>
          <p:cNvSpPr/>
          <p:nvPr/>
        </p:nvSpPr>
        <p:spPr>
          <a:xfrm>
            <a:off x="5782644" y="3977497"/>
            <a:ext cx="539496" cy="393192"/>
          </a:xfrm>
          <a:prstGeom prst="rightArrow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991361-37FF-2A4D-B204-5454B82CFB1F}"/>
              </a:ext>
            </a:extLst>
          </p:cNvPr>
          <p:cNvSpPr txBox="1"/>
          <p:nvPr/>
        </p:nvSpPr>
        <p:spPr>
          <a:xfrm>
            <a:off x="202607" y="813816"/>
            <a:ext cx="4956048" cy="100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dirty="0">
                <a:latin typeface="Courier" pitchFamily="2" charset="0"/>
              </a:rPr>
              <a:t>编译时的任务是</a:t>
            </a:r>
            <a:r>
              <a:rPr kumimoji="1" lang="zh-CN" altLang="en-US" sz="2000" b="1" dirty="0">
                <a:latin typeface="Courier" pitchFamily="2" charset="0"/>
              </a:rPr>
              <a:t>构造</a:t>
            </a:r>
            <a:r>
              <a:rPr kumimoji="1" lang="en-US" altLang="zh-CN" sz="2000" b="1" dirty="0">
                <a:latin typeface="Courier" pitchFamily="2" charset="0"/>
              </a:rPr>
              <a:t>Program</a:t>
            </a:r>
            <a:endParaRPr kumimoji="1" lang="en-US" altLang="zh-CN" b="1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输入：用户的网络定义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输出：</a:t>
            </a:r>
            <a:r>
              <a:rPr kumimoji="1" lang="en-US" altLang="zh-CN" sz="1400" dirty="0" err="1">
                <a:latin typeface="Courier" pitchFamily="2" charset="0"/>
              </a:rPr>
              <a:t>ProgramDesc</a:t>
            </a:r>
            <a:endParaRPr kumimoji="1" lang="zh-CN" altLang="en-US" sz="1400" dirty="0">
              <a:latin typeface="Courier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DA3E92-71BB-FF48-89D5-E7C42294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736" y="2000486"/>
            <a:ext cx="4161426" cy="474040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14752D3-FA31-504B-932C-74AB07B7BC95}"/>
              </a:ext>
            </a:extLst>
          </p:cNvPr>
          <p:cNvSpPr/>
          <p:nvPr/>
        </p:nvSpPr>
        <p:spPr>
          <a:xfrm>
            <a:off x="1202033" y="1927334"/>
            <a:ext cx="4351759" cy="1757698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595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676651" y="979130"/>
            <a:ext cx="576598" cy="5354118"/>
          </a:xfrm>
          <a:prstGeom prst="leftBrace">
            <a:avLst>
              <a:gd name="adj1" fmla="val 8333"/>
              <a:gd name="adj2" fmla="val 47419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DC6D7F-4A65-A245-A0E5-7C006D23D63F}"/>
              </a:ext>
            </a:extLst>
          </p:cNvPr>
          <p:cNvSpPr/>
          <p:nvPr/>
        </p:nvSpPr>
        <p:spPr>
          <a:xfrm>
            <a:off x="4020840" y="1163658"/>
            <a:ext cx="7343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PE</a:t>
            </a:r>
            <a:r>
              <a:rPr lang="zh-CN" altLang="en-US" dirty="0"/>
              <a:t>的构造函数，是</a:t>
            </a:r>
            <a:r>
              <a:rPr lang="en-US" altLang="zh-CN" dirty="0"/>
              <a:t>Run</a:t>
            </a:r>
            <a:r>
              <a:rPr lang="zh-CN" altLang="en-US" dirty="0"/>
              <a:t>前的环境准备。类似于</a:t>
            </a:r>
            <a:r>
              <a:rPr lang="en-US" altLang="zh-CN" dirty="0"/>
              <a:t>Executor</a:t>
            </a:r>
            <a:r>
              <a:rPr lang="zh-CN" altLang="en-US" dirty="0"/>
              <a:t>的</a:t>
            </a:r>
            <a:r>
              <a:rPr lang="en-US" altLang="zh-CN" dirty="0"/>
              <a:t>OP</a:t>
            </a:r>
            <a:r>
              <a:rPr lang="zh-CN" altLang="en-US" dirty="0"/>
              <a:t>、</a:t>
            </a:r>
            <a:r>
              <a:rPr lang="en-US" altLang="zh-CN" dirty="0"/>
              <a:t>Scope</a:t>
            </a:r>
            <a:r>
              <a:rPr lang="zh-CN" altLang="en-US" dirty="0"/>
              <a:t>、</a:t>
            </a:r>
            <a:r>
              <a:rPr lang="en-US" altLang="zh-CN" dirty="0" err="1"/>
              <a:t>UnusedVars</a:t>
            </a:r>
            <a:r>
              <a:rPr lang="zh-CN" altLang="en-US" dirty="0"/>
              <a:t>构造。</a:t>
            </a:r>
            <a:endParaRPr lang="en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F4EABC-C0AE-A44B-8989-A7A395423AF3}"/>
              </a:ext>
            </a:extLst>
          </p:cNvPr>
          <p:cNvSpPr/>
          <p:nvPr/>
        </p:nvSpPr>
        <p:spPr>
          <a:xfrm>
            <a:off x="160020" y="979130"/>
            <a:ext cx="3634740" cy="380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Python</a:t>
            </a:r>
            <a:r>
              <a:rPr kumimoji="1" lang="zh-CN" altLang="en-US" sz="2000" dirty="0">
                <a:latin typeface="Courier" pitchFamily="2" charset="0"/>
              </a:rPr>
              <a:t>端</a:t>
            </a:r>
            <a:r>
              <a:rPr kumimoji="1" lang="en-US" altLang="zh-CN" sz="2000" dirty="0">
                <a:latin typeface="Courier" pitchFamily="2" charset="0"/>
              </a:rPr>
              <a:t>PE</a:t>
            </a:r>
            <a:r>
              <a:rPr kumimoji="1" lang="zh-CN" altLang="en-US" sz="2000" dirty="0">
                <a:latin typeface="Courier" pitchFamily="2" charset="0"/>
              </a:rPr>
              <a:t>的调度流程：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配置</a:t>
            </a:r>
            <a:r>
              <a:rPr kumimoji="1" lang="en" altLang="zh-CN" sz="2000" dirty="0" err="1">
                <a:latin typeface="Courier" pitchFamily="2" charset="0"/>
              </a:rPr>
              <a:t>BuildStrategy</a:t>
            </a:r>
            <a:r>
              <a:rPr kumimoji="1" lang="zh-CN" altLang="en" sz="2000" dirty="0">
                <a:latin typeface="Courier" pitchFamily="2" charset="0"/>
              </a:rPr>
              <a:t>、</a:t>
            </a:r>
            <a:endParaRPr kumimoji="1" lang="en-US" altLang="zh-CN" sz="2000" dirty="0">
              <a:latin typeface="Courier" pitchFamily="2" charset="0"/>
            </a:endParaRPr>
          </a:p>
          <a:p>
            <a:pPr>
              <a:lnSpc>
                <a:spcPct val="175000"/>
              </a:lnSpc>
            </a:pPr>
            <a:r>
              <a:rPr kumimoji="1" lang="zh-CN" altLang="en-US" sz="2000" dirty="0">
                <a:latin typeface="Courier" pitchFamily="2" charset="0"/>
              </a:rPr>
              <a:t>   </a:t>
            </a:r>
            <a:r>
              <a:rPr kumimoji="1" lang="en" altLang="zh-CN" sz="2000" dirty="0" err="1">
                <a:latin typeface="Courier" pitchFamily="2" charset="0"/>
              </a:rPr>
              <a:t>ExecutionStrategy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构造</a:t>
            </a:r>
            <a:r>
              <a:rPr kumimoji="1" lang="en" altLang="zh-CN" sz="2000" dirty="0" err="1">
                <a:solidFill>
                  <a:srgbClr val="FF0000"/>
                </a:solidFill>
                <a:latin typeface="Courier" pitchFamily="2" charset="0"/>
              </a:rPr>
              <a:t>ParallelExecutor</a:t>
            </a:r>
            <a:endParaRPr kumimoji="1" lang="en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分发数据到个卡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" altLang="zh-CN" sz="2000" dirty="0" err="1">
                <a:latin typeface="Courier" pitchFamily="2" charset="0"/>
              </a:rPr>
              <a:t>ParallelExecutor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EED868-079D-6B4D-90E0-4708BE93C082}"/>
              </a:ext>
            </a:extLst>
          </p:cNvPr>
          <p:cNvSpPr/>
          <p:nvPr/>
        </p:nvSpPr>
        <p:spPr>
          <a:xfrm>
            <a:off x="4031963" y="3417088"/>
            <a:ext cx="7343713" cy="19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b="1" dirty="0"/>
              <a:t>创建</a:t>
            </a:r>
            <a:r>
              <a:rPr lang="en-US" altLang="zh-CN" b="1" dirty="0" err="1"/>
              <a:t>local_scopes</a:t>
            </a:r>
            <a:r>
              <a:rPr lang="zh-CN" altLang="en-US" b="1" dirty="0"/>
              <a:t>、广播</a:t>
            </a:r>
            <a:r>
              <a:rPr lang="en-US" altLang="zh-CN" b="1" dirty="0"/>
              <a:t>Parameter</a:t>
            </a:r>
            <a:r>
              <a:rPr lang="zh-CN" altLang="en-US" b="1" dirty="0"/>
              <a:t>到各卡。</a:t>
            </a:r>
            <a:r>
              <a:rPr lang="zh-CN" altLang="en-US" dirty="0"/>
              <a:t>训练时，</a:t>
            </a:r>
            <a:r>
              <a:rPr lang="en-US" altLang="zh-CN" dirty="0" err="1"/>
              <a:t>local_scope</a:t>
            </a:r>
            <a:r>
              <a:rPr lang="zh-CN" altLang="en-US" dirty="0"/>
              <a:t>就是</a:t>
            </a:r>
            <a:r>
              <a:rPr lang="en-US" altLang="zh-CN" dirty="0" err="1"/>
              <a:t>global_scope</a:t>
            </a:r>
            <a:r>
              <a:rPr lang="zh-CN" altLang="en-US" dirty="0"/>
              <a:t>的子</a:t>
            </a:r>
            <a:r>
              <a:rPr lang="en-US" altLang="zh-CN" dirty="0"/>
              <a:t>scope</a:t>
            </a:r>
            <a:r>
              <a:rPr lang="zh-CN" altLang="en-US" dirty="0"/>
              <a:t>。</a:t>
            </a:r>
            <a:r>
              <a:rPr lang="zh-CN" altLang="en-US" b="1" dirty="0"/>
              <a:t>每个</a:t>
            </a:r>
            <a:r>
              <a:rPr lang="en-US" altLang="zh-CN" b="1" dirty="0" err="1"/>
              <a:t>LocalScope</a:t>
            </a:r>
            <a:r>
              <a:rPr lang="zh-CN" altLang="en-US" b="1" dirty="0"/>
              <a:t>中持有一份</a:t>
            </a:r>
            <a:r>
              <a:rPr lang="en-US" altLang="zh-CN" b="1" dirty="0"/>
              <a:t>Parameter</a:t>
            </a:r>
            <a:r>
              <a:rPr lang="zh-CN" altLang="en-US" dirty="0"/>
              <a:t>，</a:t>
            </a:r>
            <a:r>
              <a:rPr lang="en-US" altLang="zh-CN" dirty="0"/>
              <a:t>name</a:t>
            </a:r>
            <a:r>
              <a:rPr lang="zh-CN" altLang="en-US" dirty="0"/>
              <a:t>相同，但指向的</a:t>
            </a:r>
            <a:r>
              <a:rPr lang="en-US" altLang="zh-CN" dirty="0"/>
              <a:t>GPU</a:t>
            </a:r>
            <a:r>
              <a:rPr lang="zh-CN" altLang="en-US" dirty="0"/>
              <a:t>显存不同。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）根据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r>
              <a:rPr lang="zh-CN" altLang="en-US" dirty="0"/>
              <a:t>构建并优化</a:t>
            </a:r>
            <a:r>
              <a:rPr lang="en-US" altLang="zh-CN" dirty="0"/>
              <a:t>Graph</a:t>
            </a:r>
            <a:r>
              <a:rPr lang="zh-CN" altLang="en-US" dirty="0"/>
              <a:t>，如</a:t>
            </a:r>
            <a:r>
              <a:rPr lang="en-US" altLang="zh-CN" dirty="0"/>
              <a:t>Fuse</a:t>
            </a:r>
            <a:r>
              <a:rPr lang="zh-CN" altLang="en-US" dirty="0"/>
              <a:t>、</a:t>
            </a:r>
            <a:r>
              <a:rPr lang="en-US" altLang="zh-CN" dirty="0" err="1"/>
              <a:t>MultiDevice</a:t>
            </a:r>
            <a:r>
              <a:rPr lang="zh-CN" altLang="en-US" dirty="0"/>
              <a:t>、显存优化等。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D348B3-3135-2A47-85DF-9A1A38CAF78B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-US" altLang="zh-CN" sz="2800" dirty="0">
                <a:latin typeface="Courier" pitchFamily="2" charset="0"/>
              </a:rPr>
              <a:t>Python</a:t>
            </a:r>
            <a:r>
              <a:rPr kumimoji="1" lang="zh-CN" altLang="en-US" sz="2800" dirty="0">
                <a:latin typeface="Courier" pitchFamily="2" charset="0"/>
              </a:rPr>
              <a:t>端</a:t>
            </a:r>
            <a:r>
              <a:rPr kumimoji="1" lang="en-US" altLang="zh-CN" sz="2800" dirty="0">
                <a:latin typeface="Courier" pitchFamily="2" charset="0"/>
              </a:rPr>
              <a:t>PE</a:t>
            </a:r>
            <a:r>
              <a:rPr kumimoji="1" lang="zh-CN" altLang="en-US" sz="2800" dirty="0">
                <a:latin typeface="Courier" pitchFamily="2" charset="0"/>
              </a:rPr>
              <a:t>的调度</a:t>
            </a:r>
            <a:endParaRPr kumimoji="1" lang="zh-CN" altLang="en-US" sz="28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B2FD55D-E461-964D-9145-BD0A5F5C0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36" y="1925937"/>
            <a:ext cx="6386578" cy="12164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B7FBB96-CD1F-C04F-8426-415497FEE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35" y="5508846"/>
            <a:ext cx="6691049" cy="72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23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676651" y="979130"/>
            <a:ext cx="576598" cy="5354118"/>
          </a:xfrm>
          <a:prstGeom prst="leftBrace">
            <a:avLst>
              <a:gd name="adj1" fmla="val 8333"/>
              <a:gd name="adj2" fmla="val 47419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F4EABC-C0AE-A44B-8989-A7A395423AF3}"/>
              </a:ext>
            </a:extLst>
          </p:cNvPr>
          <p:cNvSpPr/>
          <p:nvPr/>
        </p:nvSpPr>
        <p:spPr>
          <a:xfrm>
            <a:off x="160020" y="979130"/>
            <a:ext cx="3634740" cy="380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Python</a:t>
            </a:r>
            <a:r>
              <a:rPr kumimoji="1" lang="zh-CN" altLang="en-US" sz="2000" dirty="0">
                <a:latin typeface="Courier" pitchFamily="2" charset="0"/>
              </a:rPr>
              <a:t>端</a:t>
            </a:r>
            <a:r>
              <a:rPr kumimoji="1" lang="en-US" altLang="zh-CN" sz="2000" dirty="0">
                <a:latin typeface="Courier" pitchFamily="2" charset="0"/>
              </a:rPr>
              <a:t>PE</a:t>
            </a:r>
            <a:r>
              <a:rPr kumimoji="1" lang="zh-CN" altLang="en-US" sz="2000" dirty="0">
                <a:latin typeface="Courier" pitchFamily="2" charset="0"/>
              </a:rPr>
              <a:t>的调度流程：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配置</a:t>
            </a:r>
            <a:r>
              <a:rPr kumimoji="1" lang="en" altLang="zh-CN" sz="2000" dirty="0" err="1">
                <a:latin typeface="Courier" pitchFamily="2" charset="0"/>
              </a:rPr>
              <a:t>BuildStrategy</a:t>
            </a:r>
            <a:r>
              <a:rPr kumimoji="1" lang="zh-CN" altLang="en" sz="2000" dirty="0">
                <a:latin typeface="Courier" pitchFamily="2" charset="0"/>
              </a:rPr>
              <a:t>、</a:t>
            </a:r>
            <a:endParaRPr kumimoji="1" lang="en-US" altLang="zh-CN" sz="2000" dirty="0">
              <a:latin typeface="Courier" pitchFamily="2" charset="0"/>
            </a:endParaRPr>
          </a:p>
          <a:p>
            <a:pPr>
              <a:lnSpc>
                <a:spcPct val="175000"/>
              </a:lnSpc>
            </a:pPr>
            <a:r>
              <a:rPr kumimoji="1" lang="zh-CN" altLang="en-US" sz="2000" dirty="0">
                <a:latin typeface="Courier" pitchFamily="2" charset="0"/>
              </a:rPr>
              <a:t>   </a:t>
            </a:r>
            <a:r>
              <a:rPr kumimoji="1" lang="en" altLang="zh-CN" sz="2000" dirty="0" err="1">
                <a:latin typeface="Courier" pitchFamily="2" charset="0"/>
              </a:rPr>
              <a:t>ExecutionStrategy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构造</a:t>
            </a:r>
            <a:r>
              <a:rPr kumimoji="1" lang="en" altLang="zh-CN" sz="2000" dirty="0" err="1">
                <a:solidFill>
                  <a:srgbClr val="FF0000"/>
                </a:solidFill>
                <a:latin typeface="Courier" pitchFamily="2" charset="0"/>
              </a:rPr>
              <a:t>ParallelExecutor</a:t>
            </a:r>
            <a:endParaRPr kumimoji="1" lang="en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分发数据到个卡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" altLang="zh-CN" sz="2000" dirty="0" err="1">
                <a:latin typeface="Courier" pitchFamily="2" charset="0"/>
              </a:rPr>
              <a:t>ParallelExecutor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EED868-079D-6B4D-90E0-4708BE93C082}"/>
              </a:ext>
            </a:extLst>
          </p:cNvPr>
          <p:cNvSpPr/>
          <p:nvPr/>
        </p:nvSpPr>
        <p:spPr>
          <a:xfrm>
            <a:off x="4137045" y="1165351"/>
            <a:ext cx="7343713" cy="448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）创建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exec</a:t>
            </a:r>
            <a:r>
              <a:rPr lang="zh-CN" altLang="en-US" dirty="0"/>
              <a:t> </a:t>
            </a:r>
            <a:r>
              <a:rPr lang="en-US" altLang="zh-CN" dirty="0"/>
              <a:t>scopes</a:t>
            </a:r>
            <a:r>
              <a:rPr lang="zh-CN" altLang="en-US" dirty="0"/>
              <a:t>。</a:t>
            </a:r>
            <a:r>
              <a:rPr lang="en-US" altLang="zh-CN" dirty="0"/>
              <a:t>exec</a:t>
            </a:r>
            <a:r>
              <a:rPr lang="zh-CN" altLang="en-US" dirty="0"/>
              <a:t> </a:t>
            </a:r>
            <a:r>
              <a:rPr lang="en-US" altLang="zh-CN" dirty="0"/>
              <a:t>scope</a:t>
            </a:r>
            <a:r>
              <a:rPr lang="zh-CN" altLang="en-US" dirty="0"/>
              <a:t>，是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scope</a:t>
            </a:r>
            <a:r>
              <a:rPr lang="zh-CN" altLang="en-US" dirty="0"/>
              <a:t>的子</a:t>
            </a:r>
            <a:r>
              <a:rPr lang="en-US" altLang="zh-CN" dirty="0"/>
              <a:t>scope</a:t>
            </a:r>
            <a:r>
              <a:rPr lang="zh-CN" altLang="en-US" dirty="0"/>
              <a:t>。存储运算过程中的临时变量。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b="1" dirty="0" err="1"/>
              <a:t>GlobalScope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个，主卡的</a:t>
            </a:r>
            <a:r>
              <a:rPr lang="en-US" altLang="zh-CN" dirty="0"/>
              <a:t>Parameter</a:t>
            </a:r>
            <a:r>
              <a:rPr lang="zh-CN" altLang="en-US" dirty="0"/>
              <a:t>、</a:t>
            </a:r>
            <a:r>
              <a:rPr lang="en-US" altLang="zh-CN" dirty="0" err="1"/>
              <a:t>FeedVar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b="1" dirty="0" err="1"/>
              <a:t>LocalScope</a:t>
            </a:r>
            <a:r>
              <a:rPr lang="zh-CN" altLang="en-US" dirty="0"/>
              <a:t>，</a:t>
            </a:r>
            <a:r>
              <a:rPr lang="en-US" altLang="zh-CN" dirty="0"/>
              <a:t>N-1</a:t>
            </a:r>
            <a:r>
              <a:rPr lang="zh-CN" altLang="en-US" dirty="0"/>
              <a:t>个，</a:t>
            </a:r>
            <a:r>
              <a:rPr lang="en-US" altLang="zh-CN" dirty="0" err="1"/>
              <a:t>GlobalScope</a:t>
            </a:r>
            <a:r>
              <a:rPr lang="zh-CN" altLang="en-US" dirty="0"/>
              <a:t>的副本，副卡的</a:t>
            </a:r>
            <a:r>
              <a:rPr lang="en-US" altLang="zh-CN" dirty="0"/>
              <a:t>Parameter</a:t>
            </a:r>
            <a:r>
              <a:rPr lang="zh-CN" altLang="en-US" dirty="0"/>
              <a:t>、</a:t>
            </a:r>
            <a:r>
              <a:rPr lang="en-US" altLang="zh-CN" dirty="0" err="1"/>
              <a:t>FeedVar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b="1" dirty="0" err="1"/>
              <a:t>ExecScope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个，每个</a:t>
            </a:r>
            <a:r>
              <a:rPr lang="en-US" altLang="zh-CN" dirty="0"/>
              <a:t>Graph</a:t>
            </a:r>
            <a:r>
              <a:rPr lang="zh-CN" altLang="en-US" dirty="0"/>
              <a:t>的临时变量（</a:t>
            </a:r>
            <a:r>
              <a:rPr lang="en-US" altLang="zh-CN" dirty="0" err="1"/>
              <a:t>tmpVar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）选择并</a:t>
            </a:r>
            <a:r>
              <a:rPr lang="zh-CN" altLang="en-US" b="1" dirty="0"/>
              <a:t>构造</a:t>
            </a:r>
            <a:r>
              <a:rPr lang="en-US" altLang="zh-CN" b="1" dirty="0" err="1"/>
              <a:t>SSAGraphExecutor</a:t>
            </a:r>
            <a:r>
              <a:rPr lang="zh-CN" altLang="en-US" dirty="0"/>
              <a:t>，放到</a:t>
            </a:r>
            <a:r>
              <a:rPr lang="en-US" altLang="zh-CN" dirty="0"/>
              <a:t>member_-&gt;executor_</a:t>
            </a:r>
            <a:r>
              <a:rPr lang="zh-CN" altLang="en-US" dirty="0"/>
              <a:t>中，</a:t>
            </a:r>
            <a:r>
              <a:rPr lang="en-US" altLang="zh-CN" b="1" dirty="0"/>
              <a:t> </a:t>
            </a:r>
            <a:r>
              <a:rPr lang="en-US" altLang="zh-CN" dirty="0" err="1"/>
              <a:t>SSAGraphExecutor</a:t>
            </a:r>
            <a:r>
              <a:rPr lang="zh-CN" altLang="en-US" dirty="0"/>
              <a:t>用于</a:t>
            </a:r>
            <a:r>
              <a:rPr lang="en-US" altLang="zh-CN" dirty="0"/>
              <a:t>Graph</a:t>
            </a:r>
            <a:r>
              <a:rPr lang="zh-CN" altLang="en-US" dirty="0"/>
              <a:t>的执行</a:t>
            </a:r>
            <a:r>
              <a:rPr lang="en-US" altLang="zh-CN" b="1" dirty="0"/>
              <a:t> 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</a:t>
            </a:r>
            <a:r>
              <a:rPr lang="zh-CN" altLang="en-US" dirty="0"/>
              <a:t>）</a:t>
            </a:r>
            <a:r>
              <a:rPr lang="zh-CN" altLang="en-US" b="1" dirty="0"/>
              <a:t>初始化</a:t>
            </a:r>
            <a:r>
              <a:rPr lang="en-US" altLang="zh-CN" b="1" dirty="0"/>
              <a:t>Scope</a:t>
            </a:r>
            <a:r>
              <a:rPr lang="zh-CN" altLang="en-US" b="1" dirty="0"/>
              <a:t>，构造</a:t>
            </a:r>
            <a:r>
              <a:rPr lang="en-US" altLang="zh-CN" b="1" dirty="0"/>
              <a:t>Variable</a:t>
            </a:r>
            <a:r>
              <a:rPr lang="zh-CN" altLang="en-US" dirty="0"/>
              <a:t>。</a:t>
            </a:r>
            <a:r>
              <a:rPr lang="en" altLang="zh-CN" b="1" dirty="0" err="1"/>
              <a:t>ScopeBufferedSSAGraphExecutor</a:t>
            </a:r>
            <a:r>
              <a:rPr lang="zh-CN" altLang="en-US" dirty="0"/>
              <a:t>负责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scope</a:t>
            </a:r>
            <a:r>
              <a:rPr lang="zh-CN" altLang="en-US" dirty="0"/>
              <a:t>、</a:t>
            </a:r>
            <a:r>
              <a:rPr lang="en-US" altLang="zh-CN" dirty="0"/>
              <a:t>exec</a:t>
            </a:r>
            <a:r>
              <a:rPr lang="zh-CN" altLang="en-US" dirty="0"/>
              <a:t> </a:t>
            </a:r>
            <a:r>
              <a:rPr lang="en-US" altLang="zh-CN" dirty="0"/>
              <a:t>scope</a:t>
            </a:r>
            <a:r>
              <a:rPr lang="zh-CN" altLang="en-US" dirty="0"/>
              <a:t>的构造、</a:t>
            </a:r>
            <a:r>
              <a:rPr lang="en-US" altLang="zh-CN" b="1" dirty="0"/>
              <a:t>exec</a:t>
            </a:r>
            <a:r>
              <a:rPr lang="zh-CN" altLang="en-US" b="1" dirty="0"/>
              <a:t> </a:t>
            </a:r>
            <a:r>
              <a:rPr lang="en-US" altLang="zh-CN" b="1" dirty="0"/>
              <a:t>scope</a:t>
            </a:r>
            <a:r>
              <a:rPr lang="zh-CN" altLang="en-US" b="1" dirty="0"/>
              <a:t>的定期释放</a:t>
            </a:r>
            <a:r>
              <a:rPr lang="zh-CN" altLang="en-US" dirty="0"/>
              <a:t>。原有的</a:t>
            </a:r>
            <a:r>
              <a:rPr lang="en-US" altLang="zh-CN" dirty="0"/>
              <a:t>executor_</a:t>
            </a:r>
            <a:r>
              <a:rPr lang="zh-CN" altLang="en-US" dirty="0"/>
              <a:t>成为</a:t>
            </a:r>
            <a:r>
              <a:rPr lang="en" altLang="zh-CN" dirty="0" err="1"/>
              <a:t>ScopeBufferedSSAGraphExecutor</a:t>
            </a:r>
            <a:r>
              <a:rPr lang="en" altLang="zh-CN" dirty="0"/>
              <a:t> </a:t>
            </a:r>
            <a:r>
              <a:rPr lang="zh-CN" altLang="en" dirty="0"/>
              <a:t>的</a:t>
            </a:r>
            <a:r>
              <a:rPr lang="zh-CN" altLang="en-US" dirty="0"/>
              <a:t>成员变量。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D348B3-3135-2A47-85DF-9A1A38CAF78B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-US" altLang="zh-CN" sz="2800" dirty="0">
                <a:latin typeface="Courier" pitchFamily="2" charset="0"/>
              </a:rPr>
              <a:t>Python</a:t>
            </a:r>
            <a:r>
              <a:rPr kumimoji="1" lang="zh-CN" altLang="en-US" sz="2800" dirty="0">
                <a:latin typeface="Courier" pitchFamily="2" charset="0"/>
              </a:rPr>
              <a:t>端</a:t>
            </a:r>
            <a:r>
              <a:rPr kumimoji="1" lang="en-US" altLang="zh-CN" sz="2800" dirty="0">
                <a:latin typeface="Courier" pitchFamily="2" charset="0"/>
              </a:rPr>
              <a:t>PE</a:t>
            </a:r>
            <a:r>
              <a:rPr kumimoji="1" lang="zh-CN" altLang="en-US" sz="2800" dirty="0">
                <a:latin typeface="Courier" pitchFamily="2" charset="0"/>
              </a:rPr>
              <a:t>的调度</a:t>
            </a:r>
            <a:endParaRPr kumimoji="1" lang="zh-CN" altLang="en-US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B188F-B0D2-CF46-8E0B-297AB464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819" y="5619641"/>
            <a:ext cx="6932369" cy="11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376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676651" y="979130"/>
            <a:ext cx="576598" cy="5354118"/>
          </a:xfrm>
          <a:prstGeom prst="leftBrace">
            <a:avLst>
              <a:gd name="adj1" fmla="val 8333"/>
              <a:gd name="adj2" fmla="val 56298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DC6D7F-4A65-A245-A0E5-7C006D23D63F}"/>
              </a:ext>
            </a:extLst>
          </p:cNvPr>
          <p:cNvSpPr/>
          <p:nvPr/>
        </p:nvSpPr>
        <p:spPr>
          <a:xfrm>
            <a:off x="4020840" y="1163658"/>
            <a:ext cx="7343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）这里说的分发数据，指的是训练数据。类比于</a:t>
            </a:r>
            <a:r>
              <a:rPr lang="en-US" altLang="zh-CN" dirty="0"/>
              <a:t>Executor</a:t>
            </a:r>
            <a:r>
              <a:rPr lang="zh-CN" altLang="en-US" dirty="0"/>
              <a:t>中的</a:t>
            </a:r>
            <a:r>
              <a:rPr lang="en-US" altLang="zh-CN" dirty="0" err="1"/>
              <a:t>FeedVar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）先由</a:t>
            </a:r>
            <a:r>
              <a:rPr lang="en-US" altLang="zh-CN" b="1" dirty="0"/>
              <a:t>Python</a:t>
            </a:r>
            <a:r>
              <a:rPr lang="zh-CN" altLang="en-US" dirty="0"/>
              <a:t>端将</a:t>
            </a:r>
            <a:r>
              <a:rPr lang="en-US" altLang="zh-CN" dirty="0"/>
              <a:t>Feed</a:t>
            </a:r>
            <a:r>
              <a:rPr lang="zh-CN" altLang="en-US" dirty="0"/>
              <a:t>的数据，</a:t>
            </a:r>
            <a:r>
              <a:rPr lang="zh-CN" altLang="en-US" b="1" dirty="0"/>
              <a:t>组装成</a:t>
            </a:r>
            <a:r>
              <a:rPr lang="en-US" altLang="zh-CN" b="1" dirty="0" err="1"/>
              <a:t>dict</a:t>
            </a:r>
            <a:r>
              <a:rPr lang="zh-CN" altLang="en-US" dirty="0"/>
              <a:t>，再交给</a:t>
            </a:r>
            <a:r>
              <a:rPr lang="en-US" altLang="zh-CN" dirty="0"/>
              <a:t>C++</a:t>
            </a:r>
            <a:endParaRPr lang="en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F4EABC-C0AE-A44B-8989-A7A395423AF3}"/>
              </a:ext>
            </a:extLst>
          </p:cNvPr>
          <p:cNvSpPr/>
          <p:nvPr/>
        </p:nvSpPr>
        <p:spPr>
          <a:xfrm>
            <a:off x="160020" y="979130"/>
            <a:ext cx="3634740" cy="380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Python</a:t>
            </a:r>
            <a:r>
              <a:rPr kumimoji="1" lang="zh-CN" altLang="en-US" sz="2000" dirty="0">
                <a:latin typeface="Courier" pitchFamily="2" charset="0"/>
              </a:rPr>
              <a:t>端</a:t>
            </a:r>
            <a:r>
              <a:rPr kumimoji="1" lang="en-US" altLang="zh-CN" sz="2000" dirty="0">
                <a:latin typeface="Courier" pitchFamily="2" charset="0"/>
              </a:rPr>
              <a:t>PE</a:t>
            </a:r>
            <a:r>
              <a:rPr kumimoji="1" lang="zh-CN" altLang="en-US" sz="2000" dirty="0">
                <a:latin typeface="Courier" pitchFamily="2" charset="0"/>
              </a:rPr>
              <a:t>的调度流程：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配置</a:t>
            </a:r>
            <a:r>
              <a:rPr kumimoji="1" lang="en" altLang="zh-CN" sz="2000" dirty="0" err="1">
                <a:latin typeface="Courier" pitchFamily="2" charset="0"/>
              </a:rPr>
              <a:t>BuildStrategy</a:t>
            </a:r>
            <a:r>
              <a:rPr kumimoji="1" lang="zh-CN" altLang="en" sz="2000" dirty="0">
                <a:latin typeface="Courier" pitchFamily="2" charset="0"/>
              </a:rPr>
              <a:t>、</a:t>
            </a:r>
            <a:endParaRPr kumimoji="1" lang="en-US" altLang="zh-CN" sz="2000" dirty="0">
              <a:latin typeface="Courier" pitchFamily="2" charset="0"/>
            </a:endParaRPr>
          </a:p>
          <a:p>
            <a:pPr>
              <a:lnSpc>
                <a:spcPct val="175000"/>
              </a:lnSpc>
            </a:pPr>
            <a:r>
              <a:rPr kumimoji="1" lang="zh-CN" altLang="en-US" sz="2000" dirty="0">
                <a:latin typeface="Courier" pitchFamily="2" charset="0"/>
              </a:rPr>
              <a:t>   </a:t>
            </a:r>
            <a:r>
              <a:rPr kumimoji="1" lang="en" altLang="zh-CN" sz="2000" dirty="0" err="1">
                <a:latin typeface="Courier" pitchFamily="2" charset="0"/>
              </a:rPr>
              <a:t>ExecutionStrategy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" altLang="zh-CN" sz="2000" dirty="0" err="1">
                <a:latin typeface="Courier" pitchFamily="2" charset="0"/>
              </a:rPr>
              <a:t>ParallelExecutor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分发数据到个卡</a:t>
            </a:r>
            <a:endParaRPr kumimoji="1" lang="en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" altLang="zh-CN" sz="2000" dirty="0" err="1">
                <a:latin typeface="Courier" pitchFamily="2" charset="0"/>
              </a:rPr>
              <a:t>ParallelExecutor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D348B3-3135-2A47-85DF-9A1A38CAF78B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-US" altLang="zh-CN" sz="2800" dirty="0">
                <a:latin typeface="Courier" pitchFamily="2" charset="0"/>
              </a:rPr>
              <a:t>Python</a:t>
            </a:r>
            <a:r>
              <a:rPr kumimoji="1" lang="zh-CN" altLang="en-US" sz="2800" dirty="0">
                <a:latin typeface="Courier" pitchFamily="2" charset="0"/>
              </a:rPr>
              <a:t>端</a:t>
            </a:r>
            <a:r>
              <a:rPr kumimoji="1" lang="en-US" altLang="zh-CN" sz="2800" dirty="0">
                <a:latin typeface="Courier" pitchFamily="2" charset="0"/>
              </a:rPr>
              <a:t>PE</a:t>
            </a:r>
            <a:r>
              <a:rPr kumimoji="1" lang="zh-CN" altLang="en-US" sz="2800" dirty="0">
                <a:latin typeface="Courier" pitchFamily="2" charset="0"/>
              </a:rPr>
              <a:t>的调度</a:t>
            </a:r>
            <a:endParaRPr kumimoji="1"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E42A8C-4884-7A42-AB48-2C277BF0E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154" y="2336005"/>
            <a:ext cx="5411452" cy="29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570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676651" y="979130"/>
            <a:ext cx="576598" cy="5354118"/>
          </a:xfrm>
          <a:prstGeom prst="leftBrace">
            <a:avLst>
              <a:gd name="adj1" fmla="val 8333"/>
              <a:gd name="adj2" fmla="val 56298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DC6D7F-4A65-A245-A0E5-7C006D23D63F}"/>
              </a:ext>
            </a:extLst>
          </p:cNvPr>
          <p:cNvSpPr/>
          <p:nvPr/>
        </p:nvSpPr>
        <p:spPr>
          <a:xfrm>
            <a:off x="4020840" y="1163658"/>
            <a:ext cx="7343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C++</a:t>
            </a:r>
            <a:r>
              <a:rPr lang="zh-CN" altLang="en-US" dirty="0"/>
              <a:t> 将每个</a:t>
            </a:r>
            <a:r>
              <a:rPr lang="en-US" altLang="zh-CN" dirty="0"/>
              <a:t>Tensor</a:t>
            </a:r>
            <a:r>
              <a:rPr lang="zh-CN" altLang="en-US" b="1" dirty="0"/>
              <a:t>拆分</a:t>
            </a:r>
            <a:r>
              <a:rPr lang="zh-CN" altLang="en-US" dirty="0"/>
              <a:t>成</a:t>
            </a:r>
            <a:r>
              <a:rPr lang="en-US" altLang="zh-CN" dirty="0"/>
              <a:t>places</a:t>
            </a:r>
            <a:r>
              <a:rPr lang="zh-CN" altLang="en-US" dirty="0"/>
              <a:t>份，</a:t>
            </a:r>
            <a:r>
              <a:rPr lang="zh-CN" altLang="en-US" b="1" dirty="0"/>
              <a:t>分发</a:t>
            </a:r>
            <a:r>
              <a:rPr lang="zh-CN" altLang="en-US" dirty="0"/>
              <a:t>（</a:t>
            </a:r>
            <a:r>
              <a:rPr lang="en-US" altLang="zh-CN" dirty="0" err="1"/>
              <a:t>TensorCopy</a:t>
            </a:r>
            <a:r>
              <a:rPr lang="zh-CN" altLang="en-US" dirty="0"/>
              <a:t>）。并将</a:t>
            </a:r>
            <a:r>
              <a:rPr lang="en-US" altLang="zh-CN" dirty="0" err="1"/>
              <a:t>feedVar</a:t>
            </a:r>
            <a:r>
              <a:rPr lang="zh-CN" altLang="en-US" dirty="0"/>
              <a:t>放到</a:t>
            </a:r>
            <a:r>
              <a:rPr lang="en-US" altLang="zh-CN" dirty="0"/>
              <a:t>scope</a:t>
            </a:r>
            <a:r>
              <a:rPr lang="zh-CN" altLang="en-US" dirty="0"/>
              <a:t>中去。</a:t>
            </a:r>
            <a:endParaRPr lang="en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F4EABC-C0AE-A44B-8989-A7A395423AF3}"/>
              </a:ext>
            </a:extLst>
          </p:cNvPr>
          <p:cNvSpPr/>
          <p:nvPr/>
        </p:nvSpPr>
        <p:spPr>
          <a:xfrm>
            <a:off x="160020" y="979130"/>
            <a:ext cx="3634740" cy="380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Python</a:t>
            </a:r>
            <a:r>
              <a:rPr kumimoji="1" lang="zh-CN" altLang="en-US" sz="2000" dirty="0">
                <a:latin typeface="Courier" pitchFamily="2" charset="0"/>
              </a:rPr>
              <a:t>端</a:t>
            </a:r>
            <a:r>
              <a:rPr kumimoji="1" lang="en-US" altLang="zh-CN" sz="2000" dirty="0">
                <a:latin typeface="Courier" pitchFamily="2" charset="0"/>
              </a:rPr>
              <a:t>PE</a:t>
            </a:r>
            <a:r>
              <a:rPr kumimoji="1" lang="zh-CN" altLang="en-US" sz="2000" dirty="0">
                <a:latin typeface="Courier" pitchFamily="2" charset="0"/>
              </a:rPr>
              <a:t>的调度流程：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配置</a:t>
            </a:r>
            <a:r>
              <a:rPr kumimoji="1" lang="en" altLang="zh-CN" sz="2000" dirty="0" err="1">
                <a:latin typeface="Courier" pitchFamily="2" charset="0"/>
              </a:rPr>
              <a:t>BuildStrategy</a:t>
            </a:r>
            <a:r>
              <a:rPr kumimoji="1" lang="zh-CN" altLang="en" sz="2000" dirty="0">
                <a:latin typeface="Courier" pitchFamily="2" charset="0"/>
              </a:rPr>
              <a:t>、</a:t>
            </a:r>
            <a:endParaRPr kumimoji="1" lang="en-US" altLang="zh-CN" sz="2000" dirty="0">
              <a:latin typeface="Courier" pitchFamily="2" charset="0"/>
            </a:endParaRPr>
          </a:p>
          <a:p>
            <a:pPr>
              <a:lnSpc>
                <a:spcPct val="175000"/>
              </a:lnSpc>
            </a:pPr>
            <a:r>
              <a:rPr kumimoji="1" lang="zh-CN" altLang="en-US" sz="2000" dirty="0">
                <a:latin typeface="Courier" pitchFamily="2" charset="0"/>
              </a:rPr>
              <a:t>   </a:t>
            </a:r>
            <a:r>
              <a:rPr kumimoji="1" lang="en" altLang="zh-CN" sz="2000" dirty="0" err="1">
                <a:latin typeface="Courier" pitchFamily="2" charset="0"/>
              </a:rPr>
              <a:t>ExecutionStrategy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" altLang="zh-CN" sz="2000" dirty="0" err="1">
                <a:latin typeface="Courier" pitchFamily="2" charset="0"/>
              </a:rPr>
              <a:t>ParallelExecutor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分发数据到个卡</a:t>
            </a:r>
            <a:endParaRPr kumimoji="1" lang="en" altLang="zh-CN" sz="2000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" altLang="zh-CN" sz="2000" dirty="0" err="1">
                <a:latin typeface="Courier" pitchFamily="2" charset="0"/>
              </a:rPr>
              <a:t>ParallelExecutor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D348B3-3135-2A47-85DF-9A1A38CAF78B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-US" altLang="zh-CN" sz="2800" dirty="0">
                <a:latin typeface="Courier" pitchFamily="2" charset="0"/>
              </a:rPr>
              <a:t>Python</a:t>
            </a:r>
            <a:r>
              <a:rPr kumimoji="1" lang="zh-CN" altLang="en-US" sz="2800" dirty="0">
                <a:latin typeface="Courier" pitchFamily="2" charset="0"/>
              </a:rPr>
              <a:t>端</a:t>
            </a:r>
            <a:r>
              <a:rPr kumimoji="1" lang="en-US" altLang="zh-CN" sz="2800" dirty="0">
                <a:latin typeface="Courier" pitchFamily="2" charset="0"/>
              </a:rPr>
              <a:t>PE</a:t>
            </a:r>
            <a:r>
              <a:rPr kumimoji="1" lang="zh-CN" altLang="en-US" sz="2800" dirty="0">
                <a:latin typeface="Courier" pitchFamily="2" charset="0"/>
              </a:rPr>
              <a:t>的调度</a:t>
            </a:r>
            <a:endParaRPr kumimoji="1"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4A5E4F-F9CC-CF43-B4A0-9D967A18F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486" y="2114158"/>
            <a:ext cx="5418667" cy="36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57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0C1481F-AB7F-B143-9FCD-E317B0328C86}"/>
              </a:ext>
            </a:extLst>
          </p:cNvPr>
          <p:cNvSpPr/>
          <p:nvPr/>
        </p:nvSpPr>
        <p:spPr>
          <a:xfrm>
            <a:off x="3676651" y="979130"/>
            <a:ext cx="576598" cy="5354118"/>
          </a:xfrm>
          <a:prstGeom prst="leftBrace">
            <a:avLst>
              <a:gd name="adj1" fmla="val 8333"/>
              <a:gd name="adj2" fmla="val 66846"/>
            </a:avLst>
          </a:prstGeom>
          <a:ln w="19050">
            <a:solidFill>
              <a:srgbClr val="FE4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20" y="979130"/>
            <a:ext cx="3634740" cy="3803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Python</a:t>
            </a:r>
            <a:r>
              <a:rPr kumimoji="1" lang="zh-CN" altLang="en-US" sz="2000" dirty="0">
                <a:latin typeface="Courier" pitchFamily="2" charset="0"/>
              </a:rPr>
              <a:t>端</a:t>
            </a:r>
            <a:r>
              <a:rPr kumimoji="1" lang="en-US" altLang="zh-CN" sz="2000" dirty="0">
                <a:latin typeface="Courier" pitchFamily="2" charset="0"/>
              </a:rPr>
              <a:t>PE</a:t>
            </a:r>
            <a:r>
              <a:rPr kumimoji="1" lang="zh-CN" altLang="en-US" sz="2000" dirty="0">
                <a:latin typeface="Courier" pitchFamily="2" charset="0"/>
              </a:rPr>
              <a:t>的调度流程：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配置</a:t>
            </a:r>
            <a:r>
              <a:rPr kumimoji="1" lang="en" altLang="zh-CN" sz="2000" dirty="0" err="1">
                <a:latin typeface="Courier" pitchFamily="2" charset="0"/>
              </a:rPr>
              <a:t>BuildStrategy</a:t>
            </a:r>
            <a:r>
              <a:rPr kumimoji="1" lang="zh-CN" altLang="en" sz="2000" dirty="0">
                <a:latin typeface="Courier" pitchFamily="2" charset="0"/>
              </a:rPr>
              <a:t>、</a:t>
            </a:r>
            <a:endParaRPr kumimoji="1" lang="en-US" altLang="zh-CN" sz="2000" dirty="0">
              <a:latin typeface="Courier" pitchFamily="2" charset="0"/>
            </a:endParaRPr>
          </a:p>
          <a:p>
            <a:pPr>
              <a:lnSpc>
                <a:spcPct val="175000"/>
              </a:lnSpc>
            </a:pPr>
            <a:r>
              <a:rPr kumimoji="1" lang="zh-CN" altLang="en-US" sz="2000" dirty="0">
                <a:latin typeface="Courier" pitchFamily="2" charset="0"/>
              </a:rPr>
              <a:t>   </a:t>
            </a:r>
            <a:r>
              <a:rPr kumimoji="1" lang="en" altLang="zh-CN" sz="2000" dirty="0" err="1">
                <a:latin typeface="Courier" pitchFamily="2" charset="0"/>
              </a:rPr>
              <a:t>ExecutionStrategy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构造</a:t>
            </a:r>
            <a:r>
              <a:rPr kumimoji="1" lang="en" altLang="zh-CN" sz="2000" dirty="0" err="1">
                <a:latin typeface="Courier" pitchFamily="2" charset="0"/>
              </a:rPr>
              <a:t>ParallelExecutor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分发数据到个卡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" altLang="zh-CN" sz="2000" dirty="0" err="1">
                <a:solidFill>
                  <a:srgbClr val="FF0000"/>
                </a:solidFill>
                <a:latin typeface="Courier" pitchFamily="2" charset="0"/>
              </a:rPr>
              <a:t>ParallelExecutor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Run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DC6D7F-4A65-A245-A0E5-7C006D23D63F}"/>
              </a:ext>
            </a:extLst>
          </p:cNvPr>
          <p:cNvSpPr/>
          <p:nvPr/>
        </p:nvSpPr>
        <p:spPr>
          <a:xfrm>
            <a:off x="4253249" y="3286857"/>
            <a:ext cx="7343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）使用执行器，按相应策略执行</a:t>
            </a:r>
            <a:r>
              <a:rPr lang="en-US" altLang="zh-CN" dirty="0"/>
              <a:t>op</a:t>
            </a:r>
            <a:endParaRPr lang="e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7DEFE6-91F7-2D46-87DF-96166250F2D3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-US" altLang="zh-CN" sz="2800" dirty="0">
                <a:latin typeface="Courier" pitchFamily="2" charset="0"/>
              </a:rPr>
              <a:t>Python</a:t>
            </a:r>
            <a:r>
              <a:rPr kumimoji="1" lang="zh-CN" altLang="en-US" sz="2800" dirty="0">
                <a:latin typeface="Courier" pitchFamily="2" charset="0"/>
              </a:rPr>
              <a:t>端</a:t>
            </a:r>
            <a:r>
              <a:rPr kumimoji="1" lang="en-US" altLang="zh-CN" sz="2800" dirty="0">
                <a:latin typeface="Courier" pitchFamily="2" charset="0"/>
              </a:rPr>
              <a:t>PE</a:t>
            </a:r>
            <a:r>
              <a:rPr kumimoji="1" lang="zh-CN" altLang="en-US" sz="2800" dirty="0">
                <a:latin typeface="Courier" pitchFamily="2" charset="0"/>
              </a:rPr>
              <a:t>的调度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915895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19" y="979130"/>
            <a:ext cx="11573357" cy="3265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kumimoji="1" lang="en" altLang="zh-CN" sz="2000" dirty="0" err="1">
                <a:latin typeface="Courier" pitchFamily="2" charset="0"/>
              </a:rPr>
              <a:t>BuildStrategy</a:t>
            </a:r>
            <a:r>
              <a:rPr kumimoji="1" lang="zh-CN" altLang="en" sz="2000" dirty="0">
                <a:latin typeface="Courier" pitchFamily="2" charset="0"/>
              </a:rPr>
              <a:t>负责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  <a:r>
              <a:rPr kumimoji="1" lang="zh-CN" altLang="en-US" sz="2000" dirty="0">
                <a:latin typeface="Courier" pitchFamily="2" charset="0"/>
              </a:rPr>
              <a:t>的再构造，他由</a:t>
            </a:r>
            <a:r>
              <a:rPr kumimoji="1" lang="en-US" altLang="zh-CN" sz="2000" dirty="0">
                <a:latin typeface="Courier" pitchFamily="2" charset="0"/>
              </a:rPr>
              <a:t>N</a:t>
            </a:r>
            <a:r>
              <a:rPr kumimoji="1" lang="zh-CN" altLang="en-US" sz="2000" dirty="0">
                <a:latin typeface="Courier" pitchFamily="2" charset="0"/>
              </a:rPr>
              <a:t>各</a:t>
            </a:r>
            <a:r>
              <a:rPr kumimoji="1" lang="en-US" altLang="zh-CN" sz="2000" dirty="0" err="1">
                <a:latin typeface="Courier" pitchFamily="2" charset="0"/>
              </a:rPr>
              <a:t>XXXPass</a:t>
            </a:r>
            <a:r>
              <a:rPr kumimoji="1" lang="zh-CN" altLang="en-US" sz="2000" dirty="0">
                <a:latin typeface="Courier" pitchFamily="2" charset="0"/>
              </a:rPr>
              <a:t>组成。一切需要</a:t>
            </a:r>
            <a:r>
              <a:rPr kumimoji="1" lang="en-US" altLang="zh-CN" sz="2000" dirty="0">
                <a:latin typeface="Courier" pitchFamily="2" charset="0"/>
              </a:rPr>
              <a:t>”</a:t>
            </a:r>
            <a:r>
              <a:rPr kumimoji="1" lang="zh-CN" altLang="en-US" sz="2000" dirty="0">
                <a:latin typeface="Courier" pitchFamily="2" charset="0"/>
              </a:rPr>
              <a:t>调整</a:t>
            </a:r>
            <a:r>
              <a:rPr kumimoji="1" lang="en-US" altLang="zh-CN" sz="2000" dirty="0">
                <a:latin typeface="Courier" pitchFamily="2" charset="0"/>
              </a:rPr>
              <a:t>”</a:t>
            </a: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  <a:r>
              <a:rPr kumimoji="1" lang="zh-CN" altLang="en-US" sz="2000" dirty="0">
                <a:latin typeface="Courier" pitchFamily="2" charset="0"/>
              </a:rPr>
              <a:t>的操作全部在</a:t>
            </a:r>
            <a:r>
              <a:rPr kumimoji="1" lang="en-US" altLang="zh-CN" sz="2000" dirty="0" err="1">
                <a:latin typeface="Courier" pitchFamily="2" charset="0"/>
              </a:rPr>
              <a:t>XXXPass</a:t>
            </a:r>
            <a:r>
              <a:rPr kumimoji="1" lang="zh-CN" altLang="en-US" sz="2000" dirty="0">
                <a:latin typeface="Courier" pitchFamily="2" charset="0"/>
              </a:rPr>
              <a:t>中完成。常见的</a:t>
            </a:r>
            <a:r>
              <a:rPr kumimoji="1" lang="en-US" altLang="zh-CN" sz="2000" dirty="0">
                <a:latin typeface="Courier" pitchFamily="2" charset="0"/>
              </a:rPr>
              <a:t>Pass</a:t>
            </a:r>
            <a:r>
              <a:rPr kumimoji="1" lang="zh-CN" altLang="en-US" sz="2000" dirty="0">
                <a:latin typeface="Courier" pitchFamily="2" charset="0"/>
              </a:rPr>
              <a:t>有：</a:t>
            </a:r>
            <a:endParaRPr kumimoji="1" lang="en-US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b="1" dirty="0" err="1">
                <a:latin typeface="Courier" pitchFamily="2" charset="0"/>
              </a:rPr>
              <a:t>FusePass</a:t>
            </a:r>
            <a:r>
              <a:rPr kumimoji="1" lang="zh-CN" altLang="en-US" sz="2000" dirty="0">
                <a:latin typeface="Courier" pitchFamily="2" charset="0"/>
              </a:rPr>
              <a:t>，将特定</a:t>
            </a:r>
            <a:r>
              <a:rPr kumimoji="1" lang="en-US" altLang="zh-CN" sz="2000" dirty="0">
                <a:latin typeface="Courier" pitchFamily="2" charset="0"/>
              </a:rPr>
              <a:t>N</a:t>
            </a:r>
            <a:r>
              <a:rPr kumimoji="1" lang="zh-CN" altLang="en-US" sz="2000" dirty="0">
                <a:latin typeface="Courier" pitchFamily="2" charset="0"/>
              </a:rPr>
              <a:t>个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捏合成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个。减少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Context</a:t>
            </a:r>
            <a:r>
              <a:rPr kumimoji="1" lang="zh-CN" altLang="en-US" sz="2000" dirty="0">
                <a:latin typeface="Courier" pitchFamily="2" charset="0"/>
              </a:rPr>
              <a:t>准备、调度成本，让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充分运行。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b="1" dirty="0" err="1">
                <a:latin typeface="Courier" pitchFamily="2" charset="0"/>
              </a:rPr>
              <a:t>MultiDevicePass</a:t>
            </a:r>
            <a:r>
              <a:rPr kumimoji="1" lang="zh-CN" altLang="en-US" sz="2000" dirty="0">
                <a:latin typeface="Courier" pitchFamily="2" charset="0"/>
              </a:rPr>
              <a:t>，完成多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运算的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  <a:r>
              <a:rPr kumimoji="1" lang="zh-CN" altLang="en-US" sz="2000" dirty="0">
                <a:latin typeface="Courier" pitchFamily="2" charset="0"/>
              </a:rPr>
              <a:t>构造，主要任务有：多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  <a:r>
              <a:rPr kumimoji="1" lang="zh-CN" altLang="en-US" sz="2000" dirty="0">
                <a:latin typeface="Courier" pitchFamily="2" charset="0"/>
              </a:rPr>
              <a:t>构造、</a:t>
            </a:r>
            <a:r>
              <a:rPr kumimoji="1" lang="en-US" altLang="zh-CN" sz="2000" dirty="0" err="1">
                <a:latin typeface="Courier" pitchFamily="2" charset="0"/>
              </a:rPr>
              <a:t>ReduceOP</a:t>
            </a:r>
            <a:r>
              <a:rPr kumimoji="1" lang="zh-CN" altLang="en-US" sz="2000" dirty="0">
                <a:latin typeface="Courier" pitchFamily="2" charset="0"/>
              </a:rPr>
              <a:t>添加、</a:t>
            </a:r>
            <a:r>
              <a:rPr kumimoji="1" lang="en-US" altLang="zh-CN" sz="2000" dirty="0">
                <a:latin typeface="Courier" pitchFamily="2" charset="0"/>
              </a:rPr>
              <a:t>Handle</a:t>
            </a:r>
            <a:r>
              <a:rPr kumimoji="1" lang="zh-CN" altLang="en-US" sz="2000" dirty="0">
                <a:latin typeface="Courier" pitchFamily="2" charset="0"/>
              </a:rPr>
              <a:t>构造。</a:t>
            </a:r>
            <a:endParaRPr kumimoji="1" lang="en" altLang="zh-CN" sz="2000" dirty="0">
              <a:latin typeface="Courier" pitchFamily="2" charset="0"/>
            </a:endParaRPr>
          </a:p>
          <a:p>
            <a:pPr marL="285750" indent="-28575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b="1" dirty="0">
                <a:latin typeface="Courier" pitchFamily="2" charset="0"/>
              </a:rPr>
              <a:t>显存优化</a:t>
            </a:r>
            <a:r>
              <a:rPr kumimoji="1" lang="en-US" altLang="zh-CN" sz="2000" b="1" dirty="0">
                <a:latin typeface="Courier" pitchFamily="2" charset="0"/>
              </a:rPr>
              <a:t>Pass</a:t>
            </a:r>
            <a:r>
              <a:rPr kumimoji="1" lang="zh-CN" altLang="en-US" sz="2000" dirty="0">
                <a:latin typeface="Courier" pitchFamily="2" charset="0"/>
              </a:rPr>
              <a:t>。显存及时回收</a:t>
            </a:r>
            <a:r>
              <a:rPr kumimoji="1" lang="en-US" altLang="zh-CN" sz="2000" dirty="0">
                <a:latin typeface="Courier" pitchFamily="2" charset="0"/>
              </a:rPr>
              <a:t>+</a:t>
            </a:r>
            <a:r>
              <a:rPr kumimoji="1" lang="zh-CN" altLang="en-US" sz="2000" dirty="0">
                <a:latin typeface="Courier" pitchFamily="2" charset="0"/>
              </a:rPr>
              <a:t>显存复用。</a:t>
            </a:r>
            <a:endParaRPr kumimoji="1" lang="en-US" altLang="zh-CN" sz="2000" dirty="0">
              <a:latin typeface="Courier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7DEFE6-91F7-2D46-87DF-96166250F2D3}"/>
              </a:ext>
            </a:extLst>
          </p:cNvPr>
          <p:cNvSpPr txBox="1"/>
          <p:nvPr/>
        </p:nvSpPr>
        <p:spPr>
          <a:xfrm>
            <a:off x="851177" y="181250"/>
            <a:ext cx="685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" altLang="zh-CN" sz="2800" dirty="0">
                <a:latin typeface="Courier" pitchFamily="2" charset="0"/>
              </a:rPr>
              <a:t>Pass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81209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803D6F-291C-D840-9D48-889F860E3DFD}"/>
              </a:ext>
            </a:extLst>
          </p:cNvPr>
          <p:cNvSpPr/>
          <p:nvPr/>
        </p:nvSpPr>
        <p:spPr>
          <a:xfrm>
            <a:off x="160019" y="979130"/>
            <a:ext cx="11573357" cy="1647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为了优化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  <a:r>
              <a:rPr kumimoji="1" lang="zh-CN" altLang="en-US" sz="2000" dirty="0">
                <a:latin typeface="Courier" pitchFamily="2" charset="0"/>
              </a:rPr>
              <a:t>，通常我们需要先找到一个</a:t>
            </a:r>
            <a:r>
              <a:rPr kumimoji="1" lang="en-US" altLang="zh-CN" sz="2000" b="1" dirty="0" err="1">
                <a:latin typeface="Courier" pitchFamily="2" charset="0"/>
              </a:rPr>
              <a:t>SubGraph</a:t>
            </a:r>
            <a:r>
              <a:rPr kumimoji="1" lang="zh-CN" altLang="en-US" sz="2000" dirty="0">
                <a:latin typeface="Courier" pitchFamily="2" charset="0"/>
              </a:rPr>
              <a:t>，然后对</a:t>
            </a:r>
            <a:r>
              <a:rPr kumimoji="1" lang="en-US" altLang="zh-CN" sz="2000" dirty="0" err="1">
                <a:latin typeface="Courier" pitchFamily="2" charset="0"/>
              </a:rPr>
              <a:t>SubGraph</a:t>
            </a:r>
            <a:r>
              <a:rPr kumimoji="1" lang="zh-CN" altLang="en-US" sz="2000" dirty="0">
                <a:latin typeface="Courier" pitchFamily="2" charset="0"/>
              </a:rPr>
              <a:t>进行</a:t>
            </a:r>
            <a:r>
              <a:rPr kumimoji="1" lang="en-US" altLang="zh-CN" sz="2000" dirty="0">
                <a:latin typeface="Courier" pitchFamily="2" charset="0"/>
              </a:rPr>
              <a:t>”</a:t>
            </a:r>
            <a:r>
              <a:rPr kumimoji="1" lang="zh-CN" altLang="en-US" sz="2000" dirty="0">
                <a:latin typeface="Courier" pitchFamily="2" charset="0"/>
              </a:rPr>
              <a:t>加工</a:t>
            </a:r>
            <a:r>
              <a:rPr kumimoji="1" lang="en-US" altLang="zh-CN" sz="2000" dirty="0">
                <a:latin typeface="Courier" pitchFamily="2" charset="0"/>
              </a:rPr>
              <a:t>”</a:t>
            </a:r>
          </a:p>
          <a:p>
            <a:pPr marL="800100" lvl="1" indent="-34290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Courier" pitchFamily="2" charset="0"/>
              </a:rPr>
              <a:t>Pattern</a:t>
            </a:r>
            <a:r>
              <a:rPr kumimoji="1" lang="zh-CN" altLang="en-US" sz="2000" dirty="0">
                <a:latin typeface="Courier" pitchFamily="2" charset="0"/>
              </a:rPr>
              <a:t>用于描述</a:t>
            </a:r>
            <a:r>
              <a:rPr kumimoji="1" lang="en-US" altLang="zh-CN" sz="2000" dirty="0" err="1">
                <a:latin typeface="Courier" pitchFamily="2" charset="0"/>
              </a:rPr>
              <a:t>SubGraph</a:t>
            </a:r>
            <a:r>
              <a:rPr kumimoji="1" lang="zh-CN" altLang="en-US" sz="2000" dirty="0">
                <a:latin typeface="Courier" pitchFamily="2" charset="0"/>
              </a:rPr>
              <a:t>。</a:t>
            </a:r>
            <a:endParaRPr kumimoji="1" lang="en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kumimoji="1" lang="en" altLang="zh-CN" sz="2000" b="1" dirty="0" err="1">
                <a:latin typeface="Courier" pitchFamily="2" charset="0"/>
              </a:rPr>
              <a:t>GraphPattern</a:t>
            </a:r>
            <a:r>
              <a:rPr kumimoji="1" lang="en-US" altLang="zh-CN" sz="2000" b="1" dirty="0">
                <a:latin typeface="Courier" pitchFamily="2" charset="0"/>
              </a:rPr>
              <a:t>Detector</a:t>
            </a:r>
            <a:r>
              <a:rPr kumimoji="1" lang="zh-CN" altLang="en-US" sz="2000" dirty="0">
                <a:latin typeface="Courier" pitchFamily="2" charset="0"/>
              </a:rPr>
              <a:t>使用</a:t>
            </a:r>
            <a:r>
              <a:rPr kumimoji="1" lang="en-US" altLang="zh-CN" sz="2000" dirty="0">
                <a:latin typeface="Courier" pitchFamily="2" charset="0"/>
              </a:rPr>
              <a:t>Pattern</a:t>
            </a:r>
            <a:r>
              <a:rPr kumimoji="1" lang="zh-CN" altLang="en-US" sz="2000" dirty="0">
                <a:latin typeface="Courier" pitchFamily="2" charset="0"/>
              </a:rPr>
              <a:t>，负责查询</a:t>
            </a:r>
            <a:r>
              <a:rPr kumimoji="1" lang="en-US" altLang="zh-CN" sz="2000" dirty="0" err="1">
                <a:latin typeface="Courier" pitchFamily="2" charset="0"/>
              </a:rPr>
              <a:t>SubGraph</a:t>
            </a:r>
            <a:r>
              <a:rPr kumimoji="1" lang="zh-CN" altLang="en-US" sz="2000" dirty="0">
                <a:latin typeface="Courier" pitchFamily="2" charset="0"/>
              </a:rPr>
              <a:t>。</a:t>
            </a:r>
            <a:endParaRPr kumimoji="1" lang="en-US" altLang="zh-CN" sz="2000" dirty="0">
              <a:latin typeface="Courier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7DEFE6-91F7-2D46-87DF-96166250F2D3}"/>
              </a:ext>
            </a:extLst>
          </p:cNvPr>
          <p:cNvSpPr txBox="1"/>
          <p:nvPr/>
        </p:nvSpPr>
        <p:spPr>
          <a:xfrm>
            <a:off x="851176" y="181250"/>
            <a:ext cx="994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" altLang="zh-CN" sz="2800" dirty="0">
                <a:latin typeface="Courier" pitchFamily="2" charset="0"/>
              </a:rPr>
              <a:t>Pass</a:t>
            </a:r>
            <a:r>
              <a:rPr kumimoji="1" lang="en-US" altLang="zh-CN" sz="2800" dirty="0">
                <a:latin typeface="Courier" pitchFamily="2" charset="0"/>
              </a:rPr>
              <a:t>——Pattern</a:t>
            </a:r>
            <a:r>
              <a:rPr kumimoji="1" lang="zh-CN" altLang="en-US" sz="2800" dirty="0">
                <a:latin typeface="Courier" pitchFamily="2" charset="0"/>
              </a:rPr>
              <a:t> </a:t>
            </a:r>
            <a:r>
              <a:rPr kumimoji="1" lang="en-US" altLang="zh-CN" sz="2800" dirty="0">
                <a:latin typeface="Courier" pitchFamily="2" charset="0"/>
              </a:rPr>
              <a:t>&amp;</a:t>
            </a:r>
            <a:r>
              <a:rPr kumimoji="1" lang="zh-CN" altLang="en-US" sz="2800" dirty="0">
                <a:latin typeface="Courier" pitchFamily="2" charset="0"/>
              </a:rPr>
              <a:t> </a:t>
            </a:r>
            <a:r>
              <a:rPr kumimoji="1" lang="en-US" altLang="zh-CN" sz="2800" dirty="0">
                <a:latin typeface="Courier" pitchFamily="2" charset="0"/>
              </a:rPr>
              <a:t>Detector</a:t>
            </a:r>
            <a:endParaRPr kumimoji="1" lang="zh-CN" altLang="en-US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DCECBD-1D30-7A4F-99B3-C534E304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935" y="4486714"/>
            <a:ext cx="5416016" cy="11529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B3185C-ADE8-B841-95E1-E125C9DE7C1F}"/>
              </a:ext>
            </a:extLst>
          </p:cNvPr>
          <p:cNvSpPr/>
          <p:nvPr/>
        </p:nvSpPr>
        <p:spPr>
          <a:xfrm>
            <a:off x="482882" y="3052279"/>
            <a:ext cx="10310456" cy="1296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PDPattern</a:t>
            </a:r>
            <a:r>
              <a:rPr lang="zh-CN" altLang="en-US" dirty="0"/>
              <a:t>的核心成员是</a:t>
            </a:r>
            <a:r>
              <a:rPr lang="en-US" altLang="zh-CN" dirty="0"/>
              <a:t>nodes_</a:t>
            </a:r>
            <a:r>
              <a:rPr lang="zh-CN" altLang="en-US" dirty="0"/>
              <a:t>和</a:t>
            </a:r>
            <a:r>
              <a:rPr lang="en-US" altLang="zh-CN" dirty="0"/>
              <a:t>edges_</a:t>
            </a:r>
            <a:r>
              <a:rPr lang="zh-CN" altLang="en-US" dirty="0"/>
              <a:t>。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 err="1"/>
              <a:t>PDNode</a:t>
            </a:r>
            <a:r>
              <a:rPr lang="zh-CN" altLang="en-US" dirty="0"/>
              <a:t>描述了要匹配节点的所有</a:t>
            </a:r>
            <a:r>
              <a:rPr lang="en-US" altLang="zh-CN" b="1" dirty="0"/>
              <a:t>“</a:t>
            </a:r>
            <a:r>
              <a:rPr lang="zh-CN" altLang="en-US" b="1" dirty="0"/>
              <a:t>要求</a:t>
            </a:r>
            <a:r>
              <a:rPr lang="en-US" altLang="zh-CN" b="1" dirty="0"/>
              <a:t>”</a:t>
            </a:r>
            <a:r>
              <a:rPr lang="zh-CN" altLang="en-US" dirty="0"/>
              <a:t>，节点可能是</a:t>
            </a:r>
            <a:r>
              <a:rPr lang="en-US" altLang="zh-CN" dirty="0"/>
              <a:t>Var</a:t>
            </a:r>
            <a:r>
              <a:rPr lang="zh-CN" altLang="en-US" dirty="0"/>
              <a:t>或</a:t>
            </a:r>
            <a:r>
              <a:rPr lang="en-US" altLang="zh-CN" dirty="0"/>
              <a:t>Op</a:t>
            </a:r>
            <a:r>
              <a:rPr lang="zh-CN" altLang="en-US" dirty="0"/>
              <a:t>。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 err="1"/>
              <a:t>edge_t</a:t>
            </a:r>
            <a:r>
              <a:rPr lang="zh-CN" altLang="en-US" dirty="0"/>
              <a:t>描述了</a:t>
            </a:r>
            <a:r>
              <a:rPr lang="en-US" altLang="zh-CN" dirty="0" err="1"/>
              <a:t>PDNode</a:t>
            </a:r>
            <a:r>
              <a:rPr lang="zh-CN" altLang="en-US" dirty="0"/>
              <a:t>之间的连接</a:t>
            </a:r>
            <a:r>
              <a:rPr lang="zh-CN" altLang="en-US" b="1" dirty="0"/>
              <a:t>关系</a:t>
            </a:r>
            <a:r>
              <a:rPr lang="zh-CN" altLang="en-US" dirty="0"/>
              <a:t>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441223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7DEFE6-91F7-2D46-87DF-96166250F2D3}"/>
              </a:ext>
            </a:extLst>
          </p:cNvPr>
          <p:cNvSpPr txBox="1"/>
          <p:nvPr/>
        </p:nvSpPr>
        <p:spPr>
          <a:xfrm>
            <a:off x="851177" y="181250"/>
            <a:ext cx="800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" altLang="zh-CN" sz="2800" dirty="0">
                <a:latin typeface="Courier" pitchFamily="2" charset="0"/>
              </a:rPr>
              <a:t>Pass</a:t>
            </a:r>
            <a:r>
              <a:rPr kumimoji="1" lang="en-US" altLang="zh-CN" sz="2800" dirty="0">
                <a:latin typeface="Courier" pitchFamily="2" charset="0"/>
              </a:rPr>
              <a:t>——Pattern</a:t>
            </a:r>
            <a:r>
              <a:rPr kumimoji="1" lang="zh-CN" altLang="en-US" sz="2800" dirty="0">
                <a:latin typeface="Courier" pitchFamily="2" charset="0"/>
              </a:rPr>
              <a:t> </a:t>
            </a:r>
            <a:r>
              <a:rPr kumimoji="1" lang="en-US" altLang="zh-CN" sz="2800" dirty="0">
                <a:latin typeface="Courier" pitchFamily="2" charset="0"/>
              </a:rPr>
              <a:t>&amp;</a:t>
            </a:r>
            <a:r>
              <a:rPr kumimoji="1" lang="zh-CN" altLang="en-US" sz="2800" dirty="0">
                <a:latin typeface="Courier" pitchFamily="2" charset="0"/>
              </a:rPr>
              <a:t> </a:t>
            </a:r>
            <a:r>
              <a:rPr kumimoji="1" lang="en-US" altLang="zh-CN" sz="2800" dirty="0">
                <a:latin typeface="Courier" pitchFamily="2" charset="0"/>
              </a:rPr>
              <a:t>Detector</a:t>
            </a:r>
            <a:endParaRPr kumimoji="1"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E7CE31-8DA5-084E-A914-30EB3E6F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04" y="3027589"/>
            <a:ext cx="4206489" cy="330633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3150707-A9DE-8048-87DB-507002EC91C0}"/>
              </a:ext>
            </a:extLst>
          </p:cNvPr>
          <p:cNvSpPr/>
          <p:nvPr/>
        </p:nvSpPr>
        <p:spPr>
          <a:xfrm>
            <a:off x="457245" y="1021468"/>
            <a:ext cx="10310456" cy="171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PDNode</a:t>
            </a:r>
            <a:r>
              <a:rPr lang="zh-CN" altLang="en-US" dirty="0"/>
              <a:t>的核心成员有：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/>
              <a:t>asserts_</a:t>
            </a:r>
            <a:r>
              <a:rPr lang="zh-CN" altLang="en-US" dirty="0"/>
              <a:t>，是一系列</a:t>
            </a:r>
            <a:r>
              <a:rPr lang="zh-CN" altLang="en-US" b="1" dirty="0"/>
              <a:t>函数指针的集合</a:t>
            </a:r>
            <a:r>
              <a:rPr lang="zh-CN" altLang="en-US" dirty="0"/>
              <a:t>，每个函数断言了</a:t>
            </a:r>
            <a:r>
              <a:rPr lang="en-US" altLang="zh-CN" dirty="0" err="1"/>
              <a:t>PDNode</a:t>
            </a:r>
            <a:r>
              <a:rPr lang="zh-CN" altLang="en-US" dirty="0"/>
              <a:t>的一个属性。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 err="1"/>
              <a:t>assert_XXX</a:t>
            </a:r>
            <a:r>
              <a:rPr lang="en-US" altLang="zh-CN" b="1" dirty="0"/>
              <a:t>()</a:t>
            </a:r>
            <a:r>
              <a:rPr lang="zh-CN" altLang="en-US" dirty="0"/>
              <a:t>，负责</a:t>
            </a:r>
            <a:r>
              <a:rPr lang="en-US" altLang="zh-CN" dirty="0"/>
              <a:t>”</a:t>
            </a:r>
            <a:r>
              <a:rPr lang="zh-CN" altLang="en-US" dirty="0"/>
              <a:t>生产</a:t>
            </a:r>
            <a:r>
              <a:rPr lang="en-US" altLang="zh-CN" dirty="0"/>
              <a:t>”</a:t>
            </a:r>
            <a:r>
              <a:rPr lang="zh-CN" altLang="en-US" dirty="0"/>
              <a:t>断言函数，并</a:t>
            </a:r>
            <a:r>
              <a:rPr lang="en" altLang="zh-CN" dirty="0" err="1"/>
              <a:t>emplace_back</a:t>
            </a:r>
            <a:r>
              <a:rPr lang="zh-CN" altLang="en" dirty="0"/>
              <a:t>到</a:t>
            </a:r>
            <a:r>
              <a:rPr lang="en-US" altLang="zh-CN" dirty="0"/>
              <a:t>asserts_</a:t>
            </a:r>
            <a:r>
              <a:rPr lang="zh-CN" altLang="en-US" dirty="0"/>
              <a:t>中。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b="1" dirty="0"/>
              <a:t>Tell</a:t>
            </a:r>
            <a:r>
              <a:rPr lang="zh-CN" altLang="en-US" dirty="0"/>
              <a:t>，负责执行所有的</a:t>
            </a:r>
            <a:r>
              <a:rPr lang="en-US" altLang="zh-CN" dirty="0"/>
              <a:t>asserts_</a:t>
            </a:r>
            <a:r>
              <a:rPr lang="zh-CN" altLang="en-US" dirty="0"/>
              <a:t>，判断匹配是否成功。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1229327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7DEFE6-91F7-2D46-87DF-96166250F2D3}"/>
              </a:ext>
            </a:extLst>
          </p:cNvPr>
          <p:cNvSpPr txBox="1"/>
          <p:nvPr/>
        </p:nvSpPr>
        <p:spPr>
          <a:xfrm>
            <a:off x="851177" y="181250"/>
            <a:ext cx="800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" altLang="zh-CN" sz="2800" dirty="0">
                <a:latin typeface="Courier" pitchFamily="2" charset="0"/>
              </a:rPr>
              <a:t>Pass</a:t>
            </a:r>
            <a:r>
              <a:rPr kumimoji="1" lang="en-US" altLang="zh-CN" sz="2800" dirty="0">
                <a:latin typeface="Courier" pitchFamily="2" charset="0"/>
              </a:rPr>
              <a:t>——Pattern</a:t>
            </a:r>
            <a:r>
              <a:rPr kumimoji="1" lang="zh-CN" altLang="en-US" sz="2800" dirty="0">
                <a:latin typeface="Courier" pitchFamily="2" charset="0"/>
              </a:rPr>
              <a:t> </a:t>
            </a:r>
            <a:r>
              <a:rPr kumimoji="1" lang="en-US" altLang="zh-CN" sz="2800" dirty="0">
                <a:latin typeface="Courier" pitchFamily="2" charset="0"/>
              </a:rPr>
              <a:t>&amp;</a:t>
            </a:r>
            <a:r>
              <a:rPr kumimoji="1" lang="zh-CN" altLang="en-US" sz="2800" dirty="0">
                <a:latin typeface="Courier" pitchFamily="2" charset="0"/>
              </a:rPr>
              <a:t> </a:t>
            </a:r>
            <a:r>
              <a:rPr kumimoji="1" lang="en-US" altLang="zh-CN" sz="2800" dirty="0">
                <a:latin typeface="Courier" pitchFamily="2" charset="0"/>
              </a:rPr>
              <a:t>Detector</a:t>
            </a:r>
            <a:endParaRPr kumimoji="1" lang="zh-CN" altLang="en-US" sz="28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150707-A9DE-8048-87DB-507002EC91C0}"/>
              </a:ext>
            </a:extLst>
          </p:cNvPr>
          <p:cNvSpPr/>
          <p:nvPr/>
        </p:nvSpPr>
        <p:spPr>
          <a:xfrm>
            <a:off x="457244" y="1021468"/>
            <a:ext cx="11199219" cy="881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kumimoji="1" lang="en" altLang="zh-CN" dirty="0">
                <a:latin typeface="Courier" pitchFamily="2" charset="0"/>
              </a:rPr>
              <a:t> </a:t>
            </a:r>
            <a:r>
              <a:rPr kumimoji="1" lang="en" altLang="zh-CN" dirty="0" err="1">
                <a:latin typeface="Courier" pitchFamily="2" charset="0"/>
              </a:rPr>
              <a:t>GraphPattern</a:t>
            </a:r>
            <a:r>
              <a:rPr kumimoji="1" lang="en-US" altLang="zh-CN" dirty="0">
                <a:latin typeface="Courier" pitchFamily="2" charset="0"/>
              </a:rPr>
              <a:t>Detector</a:t>
            </a:r>
            <a:r>
              <a:rPr kumimoji="1" lang="zh-CN" altLang="en-US" dirty="0">
                <a:latin typeface="Courier" pitchFamily="2" charset="0"/>
              </a:rPr>
              <a:t>查询到所有与</a:t>
            </a:r>
            <a:r>
              <a:rPr kumimoji="1" lang="en-US" altLang="zh-CN" dirty="0">
                <a:latin typeface="Courier" pitchFamily="2" charset="0"/>
              </a:rPr>
              <a:t>Pattern</a:t>
            </a:r>
            <a:r>
              <a:rPr kumimoji="1" lang="zh-CN" altLang="en-US" dirty="0">
                <a:latin typeface="Courier" pitchFamily="2" charset="0"/>
              </a:rPr>
              <a:t>匹配的</a:t>
            </a:r>
            <a:r>
              <a:rPr kumimoji="1" lang="en-US" altLang="zh-CN" b="1" dirty="0" err="1">
                <a:latin typeface="Courier" pitchFamily="2" charset="0"/>
              </a:rPr>
              <a:t>SubGraphs</a:t>
            </a:r>
            <a:r>
              <a:rPr kumimoji="1" lang="zh-CN" altLang="en-US" dirty="0">
                <a:latin typeface="Courier" pitchFamily="2" charset="0"/>
              </a:rPr>
              <a:t>，逐一调用</a:t>
            </a:r>
            <a:r>
              <a:rPr kumimoji="1" lang="zh-CN" altLang="en-US" b="1" dirty="0">
                <a:latin typeface="Courier" pitchFamily="2" charset="0"/>
              </a:rPr>
              <a:t>回调函数（</a:t>
            </a:r>
            <a:r>
              <a:rPr kumimoji="1" lang="en-US" altLang="zh-CN" b="1" dirty="0">
                <a:latin typeface="Courier" pitchFamily="2" charset="0"/>
              </a:rPr>
              <a:t>handler</a:t>
            </a:r>
            <a:r>
              <a:rPr kumimoji="1" lang="zh-CN" altLang="en-US" b="1" dirty="0">
                <a:latin typeface="Courier" pitchFamily="2" charset="0"/>
              </a:rPr>
              <a:t>）</a:t>
            </a:r>
            <a:r>
              <a:rPr kumimoji="1" lang="zh-CN" altLang="en-US" dirty="0">
                <a:latin typeface="Courier" pitchFamily="2" charset="0"/>
              </a:rPr>
              <a:t>，通知上层。（具体如何查询没看）</a:t>
            </a: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3E2D85-37CC-924A-BC8A-BAA8E0BC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184" y="2036874"/>
            <a:ext cx="7861706" cy="46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32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" altLang="zh-CN" sz="2800" dirty="0">
                <a:latin typeface="Courier" pitchFamily="2" charset="0"/>
              </a:rPr>
              <a:t>Pass</a:t>
            </a:r>
            <a:r>
              <a:rPr kumimoji="1" lang="en-US" altLang="zh-CN" sz="2800" dirty="0">
                <a:latin typeface="Courier" pitchFamily="2" charset="0"/>
              </a:rPr>
              <a:t>——</a:t>
            </a:r>
            <a:r>
              <a:rPr kumimoji="1" lang="en-US" altLang="zh-CN" sz="2800" dirty="0" err="1">
                <a:latin typeface="Courier" pitchFamily="2" charset="0"/>
              </a:rPr>
              <a:t>FCFusePass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EA3E7D1-244B-D344-B919-D274FA06DC24}"/>
              </a:ext>
            </a:extLst>
          </p:cNvPr>
          <p:cNvGrpSpPr/>
          <p:nvPr/>
        </p:nvGrpSpPr>
        <p:grpSpPr>
          <a:xfrm>
            <a:off x="1856484" y="3568939"/>
            <a:ext cx="3279161" cy="2912319"/>
            <a:chOff x="6507823" y="2654259"/>
            <a:chExt cx="4267869" cy="379042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9C3EAF2-2A8C-8C40-8DC1-2DC429CCAFCA}"/>
                </a:ext>
              </a:extLst>
            </p:cNvPr>
            <p:cNvGrpSpPr/>
            <p:nvPr/>
          </p:nvGrpSpPr>
          <p:grpSpPr>
            <a:xfrm>
              <a:off x="7077354" y="2663650"/>
              <a:ext cx="605481" cy="562862"/>
              <a:chOff x="7840027" y="1959253"/>
              <a:chExt cx="605481" cy="562862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EAB2ACD-976C-0345-96D1-392E7FDDE8FC}"/>
                  </a:ext>
                </a:extLst>
              </p:cNvPr>
              <p:cNvSpPr/>
              <p:nvPr/>
            </p:nvSpPr>
            <p:spPr>
              <a:xfrm>
                <a:off x="7867850" y="1959253"/>
                <a:ext cx="562862" cy="562862"/>
              </a:xfrm>
              <a:prstGeom prst="ellipse">
                <a:avLst/>
              </a:prstGeom>
              <a:noFill/>
              <a:ln w="28575">
                <a:solidFill>
                  <a:srgbClr val="2339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0144C32-DB65-3444-A500-2EB47F94511F}"/>
                  </a:ext>
                </a:extLst>
              </p:cNvPr>
              <p:cNvSpPr txBox="1"/>
              <p:nvPr/>
            </p:nvSpPr>
            <p:spPr>
              <a:xfrm>
                <a:off x="7840027" y="2006964"/>
                <a:ext cx="605481" cy="40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/>
                  <a:t>X</a:t>
                </a:r>
                <a:endParaRPr kumimoji="1" lang="zh-CN" altLang="en-US" sz="1400" b="1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B538C9A-E909-B442-841E-89AB371D4990}"/>
                </a:ext>
              </a:extLst>
            </p:cNvPr>
            <p:cNvGrpSpPr/>
            <p:nvPr/>
          </p:nvGrpSpPr>
          <p:grpSpPr>
            <a:xfrm>
              <a:off x="9335019" y="2654259"/>
              <a:ext cx="1440673" cy="562862"/>
              <a:chOff x="7867850" y="1959253"/>
              <a:chExt cx="1440673" cy="562862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6A58724-65B4-DA4F-AA8A-B3ED45149195}"/>
                  </a:ext>
                </a:extLst>
              </p:cNvPr>
              <p:cNvSpPr/>
              <p:nvPr/>
            </p:nvSpPr>
            <p:spPr>
              <a:xfrm>
                <a:off x="7867850" y="1959253"/>
                <a:ext cx="1440673" cy="562862"/>
              </a:xfrm>
              <a:prstGeom prst="ellipse">
                <a:avLst/>
              </a:prstGeom>
              <a:noFill/>
              <a:ln w="28575">
                <a:solidFill>
                  <a:srgbClr val="2339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FC5B9B8-F26C-E245-AF39-6485C2D00FF4}"/>
                  </a:ext>
                </a:extLst>
              </p:cNvPr>
              <p:cNvSpPr txBox="1"/>
              <p:nvPr/>
            </p:nvSpPr>
            <p:spPr>
              <a:xfrm>
                <a:off x="7977433" y="2005370"/>
                <a:ext cx="1248032" cy="40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/>
                  <a:t>fc_0.w_0</a:t>
                </a:r>
                <a:endParaRPr kumimoji="1" lang="zh-CN" altLang="en-US" sz="1400" b="1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ABDFFC2-6A11-2445-BC51-ED3B38957BC4}"/>
                </a:ext>
              </a:extLst>
            </p:cNvPr>
            <p:cNvGrpSpPr/>
            <p:nvPr/>
          </p:nvGrpSpPr>
          <p:grpSpPr>
            <a:xfrm>
              <a:off x="8270040" y="3342450"/>
              <a:ext cx="741405" cy="562862"/>
              <a:chOff x="7867849" y="1959253"/>
              <a:chExt cx="741405" cy="562862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85F446C-C7BB-4E40-B19A-E0728C22FD0D}"/>
                  </a:ext>
                </a:extLst>
              </p:cNvPr>
              <p:cNvSpPr/>
              <p:nvPr/>
            </p:nvSpPr>
            <p:spPr>
              <a:xfrm>
                <a:off x="7867849" y="1959253"/>
                <a:ext cx="741405" cy="56286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E8E452F-B86D-C545-96B8-E9A08A9B96BD}"/>
                  </a:ext>
                </a:extLst>
              </p:cNvPr>
              <p:cNvSpPr txBox="1"/>
              <p:nvPr/>
            </p:nvSpPr>
            <p:spPr>
              <a:xfrm>
                <a:off x="7883005" y="2004207"/>
                <a:ext cx="726008" cy="40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 err="1"/>
                  <a:t>mul</a:t>
                </a:r>
                <a:endParaRPr kumimoji="1" lang="zh-CN" altLang="en-US" sz="1400" b="1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F64ED55-45E1-E242-BF2A-DE7E187D291E}"/>
                </a:ext>
              </a:extLst>
            </p:cNvPr>
            <p:cNvGrpSpPr/>
            <p:nvPr/>
          </p:nvGrpSpPr>
          <p:grpSpPr>
            <a:xfrm>
              <a:off x="6507823" y="4124441"/>
              <a:ext cx="1484527" cy="562862"/>
              <a:chOff x="7823996" y="1959253"/>
              <a:chExt cx="1484527" cy="56286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A154FEC0-9C86-1349-9C2D-E2C7B52CA1FD}"/>
                  </a:ext>
                </a:extLst>
              </p:cNvPr>
              <p:cNvSpPr/>
              <p:nvPr/>
            </p:nvSpPr>
            <p:spPr>
              <a:xfrm>
                <a:off x="7867850" y="1959253"/>
                <a:ext cx="1440673" cy="562862"/>
              </a:xfrm>
              <a:prstGeom prst="ellipse">
                <a:avLst/>
              </a:prstGeom>
              <a:noFill/>
              <a:ln w="28575">
                <a:solidFill>
                  <a:srgbClr val="2339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A4CAA40-B6B1-F448-AF94-607F1A561CC2}"/>
                  </a:ext>
                </a:extLst>
              </p:cNvPr>
              <p:cNvSpPr txBox="1"/>
              <p:nvPr/>
            </p:nvSpPr>
            <p:spPr>
              <a:xfrm>
                <a:off x="7823996" y="2023163"/>
                <a:ext cx="1456676" cy="40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/>
                  <a:t>fc_0.tmp_0</a:t>
                </a:r>
                <a:endParaRPr kumimoji="1" lang="zh-CN" altLang="en-US" sz="1400" b="1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1B6AD48-357A-1940-AC18-6D044AD0CC59}"/>
                </a:ext>
              </a:extLst>
            </p:cNvPr>
            <p:cNvGrpSpPr/>
            <p:nvPr/>
          </p:nvGrpSpPr>
          <p:grpSpPr>
            <a:xfrm>
              <a:off x="9288877" y="4124441"/>
              <a:ext cx="1440673" cy="562862"/>
              <a:chOff x="7867850" y="1959253"/>
              <a:chExt cx="1440673" cy="562862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E2705AA-5FD9-4A41-925E-BA05958399BE}"/>
                  </a:ext>
                </a:extLst>
              </p:cNvPr>
              <p:cNvSpPr/>
              <p:nvPr/>
            </p:nvSpPr>
            <p:spPr>
              <a:xfrm>
                <a:off x="7867850" y="1959253"/>
                <a:ext cx="1440673" cy="562862"/>
              </a:xfrm>
              <a:prstGeom prst="ellipse">
                <a:avLst/>
              </a:prstGeom>
              <a:noFill/>
              <a:ln w="28575">
                <a:solidFill>
                  <a:srgbClr val="2339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301976B-499B-C04E-AE06-34BFECBB2E9A}"/>
                  </a:ext>
                </a:extLst>
              </p:cNvPr>
              <p:cNvSpPr txBox="1"/>
              <p:nvPr/>
            </p:nvSpPr>
            <p:spPr>
              <a:xfrm>
                <a:off x="7964170" y="2021662"/>
                <a:ext cx="1248032" cy="40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/>
                  <a:t>fc_0.b_0</a:t>
                </a:r>
                <a:endParaRPr kumimoji="1" lang="zh-CN" altLang="en-US" sz="1400" b="1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11862E8-800E-4043-90C3-117604723A75}"/>
                </a:ext>
              </a:extLst>
            </p:cNvPr>
            <p:cNvGrpSpPr/>
            <p:nvPr/>
          </p:nvGrpSpPr>
          <p:grpSpPr>
            <a:xfrm>
              <a:off x="7516817" y="4954192"/>
              <a:ext cx="2322057" cy="562862"/>
              <a:chOff x="7867849" y="1959253"/>
              <a:chExt cx="2322057" cy="562862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D6C74D3-3E53-F948-AF15-A6EB443C1BB9}"/>
                  </a:ext>
                </a:extLst>
              </p:cNvPr>
              <p:cNvSpPr/>
              <p:nvPr/>
            </p:nvSpPr>
            <p:spPr>
              <a:xfrm>
                <a:off x="7867849" y="1959253"/>
                <a:ext cx="2322057" cy="56286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AFE539-46FC-E54E-913A-FE957C37956D}"/>
                  </a:ext>
                </a:extLst>
              </p:cNvPr>
              <p:cNvSpPr txBox="1"/>
              <p:nvPr/>
            </p:nvSpPr>
            <p:spPr>
              <a:xfrm>
                <a:off x="7916864" y="2004698"/>
                <a:ext cx="2149817" cy="400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 err="1"/>
                  <a:t>elementwise_add</a:t>
                </a:r>
                <a:endParaRPr kumimoji="1" lang="zh-CN" altLang="en-US" sz="1400" b="1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F660EE2-BEE8-1940-A043-6313C8877065}"/>
                </a:ext>
              </a:extLst>
            </p:cNvPr>
            <p:cNvGrpSpPr/>
            <p:nvPr/>
          </p:nvGrpSpPr>
          <p:grpSpPr>
            <a:xfrm>
              <a:off x="7942211" y="5881817"/>
              <a:ext cx="1562116" cy="562862"/>
              <a:chOff x="7822047" y="1959253"/>
              <a:chExt cx="1562116" cy="562862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41FB755-EDA5-CC48-B6A6-92ADCD73D142}"/>
                  </a:ext>
                </a:extLst>
              </p:cNvPr>
              <p:cNvSpPr/>
              <p:nvPr/>
            </p:nvSpPr>
            <p:spPr>
              <a:xfrm>
                <a:off x="7867850" y="1959253"/>
                <a:ext cx="1440673" cy="562862"/>
              </a:xfrm>
              <a:prstGeom prst="ellipse">
                <a:avLst/>
              </a:prstGeom>
              <a:noFill/>
              <a:ln w="28575">
                <a:solidFill>
                  <a:srgbClr val="2339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EE77D0B-2CAD-A84E-96DA-15A8D0E4612A}"/>
                  </a:ext>
                </a:extLst>
              </p:cNvPr>
              <p:cNvSpPr txBox="1"/>
              <p:nvPr/>
            </p:nvSpPr>
            <p:spPr>
              <a:xfrm>
                <a:off x="7822047" y="2022115"/>
                <a:ext cx="1562116" cy="40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/>
                  <a:t>fc_0.tmp_1</a:t>
                </a:r>
                <a:endParaRPr kumimoji="1" lang="zh-CN" altLang="en-US" sz="1400" b="1" dirty="0"/>
              </a:p>
            </p:txBody>
          </p:sp>
        </p:grp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F93BEEBE-117E-6447-9640-07B19CF46637}"/>
                </a:ext>
              </a:extLst>
            </p:cNvPr>
            <p:cNvCxnSpPr/>
            <p:nvPr/>
          </p:nvCxnSpPr>
          <p:spPr>
            <a:xfrm>
              <a:off x="7629094" y="3089469"/>
              <a:ext cx="622339" cy="4555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2520D419-82B1-3D44-8672-00FC507CC976}"/>
                </a:ext>
              </a:extLst>
            </p:cNvPr>
            <p:cNvCxnSpPr/>
            <p:nvPr/>
          </p:nvCxnSpPr>
          <p:spPr>
            <a:xfrm rot="6200509">
              <a:off x="8958157" y="3100973"/>
              <a:ext cx="518778" cy="3714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A77D9C4B-2235-EE40-868E-39C9D95580A6}"/>
                </a:ext>
              </a:extLst>
            </p:cNvPr>
            <p:cNvCxnSpPr/>
            <p:nvPr/>
          </p:nvCxnSpPr>
          <p:spPr>
            <a:xfrm rot="6200509">
              <a:off x="7799910" y="3791972"/>
              <a:ext cx="518778" cy="3714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DDE97605-AF08-8A43-8C59-822D47E073E0}"/>
                </a:ext>
              </a:extLst>
            </p:cNvPr>
            <p:cNvCxnSpPr/>
            <p:nvPr/>
          </p:nvCxnSpPr>
          <p:spPr>
            <a:xfrm rot="6200509">
              <a:off x="9103962" y="4659503"/>
              <a:ext cx="449548" cy="2765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86D52D3F-904A-5E4F-8B46-FAA482F66F3B}"/>
                </a:ext>
              </a:extLst>
            </p:cNvPr>
            <p:cNvCxnSpPr/>
            <p:nvPr/>
          </p:nvCxnSpPr>
          <p:spPr>
            <a:xfrm rot="11035100">
              <a:off x="7662870" y="4719917"/>
              <a:ext cx="449548" cy="2765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E8B5F201-2AFF-B144-9C2F-30F635E31ABA}"/>
                </a:ext>
              </a:extLst>
            </p:cNvPr>
            <p:cNvCxnSpPr/>
            <p:nvPr/>
          </p:nvCxnSpPr>
          <p:spPr>
            <a:xfrm rot="14400000">
              <a:off x="8517733" y="5631586"/>
              <a:ext cx="308168" cy="17348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32EE5C6-78A7-B94E-AFA4-AAD3B1BED62F}"/>
              </a:ext>
            </a:extLst>
          </p:cNvPr>
          <p:cNvGrpSpPr/>
          <p:nvPr/>
        </p:nvGrpSpPr>
        <p:grpSpPr>
          <a:xfrm>
            <a:off x="7018551" y="3985175"/>
            <a:ext cx="2958083" cy="1859186"/>
            <a:chOff x="8843292" y="3460388"/>
            <a:chExt cx="2958083" cy="185918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5D2655E-0843-3646-82E2-FDADD6DB34CB}"/>
                </a:ext>
              </a:extLst>
            </p:cNvPr>
            <p:cNvGrpSpPr/>
            <p:nvPr/>
          </p:nvGrpSpPr>
          <p:grpSpPr>
            <a:xfrm>
              <a:off x="8843292" y="3653191"/>
              <a:ext cx="465213" cy="432468"/>
              <a:chOff x="7840027" y="1959253"/>
              <a:chExt cx="605481" cy="562862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0C43A765-7214-744B-94B3-5088B28AA0F4}"/>
                  </a:ext>
                </a:extLst>
              </p:cNvPr>
              <p:cNvSpPr/>
              <p:nvPr/>
            </p:nvSpPr>
            <p:spPr>
              <a:xfrm>
                <a:off x="7867850" y="1959253"/>
                <a:ext cx="562862" cy="562862"/>
              </a:xfrm>
              <a:prstGeom prst="ellipse">
                <a:avLst/>
              </a:prstGeom>
              <a:noFill/>
              <a:ln w="28575">
                <a:solidFill>
                  <a:srgbClr val="2339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72AE45F-7812-444B-8C6C-29EEC112ADEA}"/>
                  </a:ext>
                </a:extLst>
              </p:cNvPr>
              <p:cNvSpPr txBox="1"/>
              <p:nvPr/>
            </p:nvSpPr>
            <p:spPr>
              <a:xfrm>
                <a:off x="7840027" y="2006964"/>
                <a:ext cx="605481" cy="40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/>
                  <a:t>X</a:t>
                </a:r>
                <a:endParaRPr kumimoji="1" lang="zh-CN" altLang="en-US" sz="1400" b="1" dirty="0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F56F97B-21CE-A549-B71D-FDEC9AEE6BD0}"/>
                </a:ext>
              </a:extLst>
            </p:cNvPr>
            <p:cNvGrpSpPr/>
            <p:nvPr/>
          </p:nvGrpSpPr>
          <p:grpSpPr>
            <a:xfrm>
              <a:off x="9491820" y="3460388"/>
              <a:ext cx="1106922" cy="432468"/>
              <a:chOff x="7867850" y="1959253"/>
              <a:chExt cx="1440673" cy="562862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58A6E6A7-7B9C-0E4D-9972-B133ADA9E8C4}"/>
                  </a:ext>
                </a:extLst>
              </p:cNvPr>
              <p:cNvSpPr/>
              <p:nvPr/>
            </p:nvSpPr>
            <p:spPr>
              <a:xfrm>
                <a:off x="7867850" y="1959253"/>
                <a:ext cx="1440673" cy="562862"/>
              </a:xfrm>
              <a:prstGeom prst="ellipse">
                <a:avLst/>
              </a:prstGeom>
              <a:noFill/>
              <a:ln w="28575">
                <a:solidFill>
                  <a:srgbClr val="2339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A8C6DD1-BD0D-9748-BF14-BDE74EC648AC}"/>
                  </a:ext>
                </a:extLst>
              </p:cNvPr>
              <p:cNvSpPr txBox="1"/>
              <p:nvPr/>
            </p:nvSpPr>
            <p:spPr>
              <a:xfrm>
                <a:off x="7977433" y="2005369"/>
                <a:ext cx="1248032" cy="40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/>
                  <a:t>fc_0.w_0</a:t>
                </a:r>
                <a:endParaRPr kumimoji="1" lang="zh-CN" altLang="en-US" sz="1400" b="1" dirty="0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89A4DC6-EFBC-9D45-9163-F9AE81F0E2DD}"/>
                </a:ext>
              </a:extLst>
            </p:cNvPr>
            <p:cNvGrpSpPr/>
            <p:nvPr/>
          </p:nvGrpSpPr>
          <p:grpSpPr>
            <a:xfrm>
              <a:off x="9759676" y="4174738"/>
              <a:ext cx="569649" cy="432468"/>
              <a:chOff x="7867849" y="1959253"/>
              <a:chExt cx="741405" cy="562862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72CF75D2-22CC-CD45-8360-361F8CD9052B}"/>
                  </a:ext>
                </a:extLst>
              </p:cNvPr>
              <p:cNvSpPr/>
              <p:nvPr/>
            </p:nvSpPr>
            <p:spPr>
              <a:xfrm>
                <a:off x="7867849" y="1959253"/>
                <a:ext cx="741405" cy="562862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85EEDF1-B0D1-BD47-9C4E-58C7BC1F6F01}"/>
                  </a:ext>
                </a:extLst>
              </p:cNvPr>
              <p:cNvSpPr txBox="1"/>
              <p:nvPr/>
            </p:nvSpPr>
            <p:spPr>
              <a:xfrm>
                <a:off x="7883005" y="2004207"/>
                <a:ext cx="726008" cy="40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/>
                  <a:t>fc</a:t>
                </a:r>
                <a:endParaRPr kumimoji="1" lang="zh-CN" altLang="en-US" sz="1400" b="1" dirty="0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14544B0-C6E2-AF4E-BC91-838B777D8C4A}"/>
                </a:ext>
              </a:extLst>
            </p:cNvPr>
            <p:cNvGrpSpPr/>
            <p:nvPr/>
          </p:nvGrpSpPr>
          <p:grpSpPr>
            <a:xfrm>
              <a:off x="10694453" y="3738993"/>
              <a:ext cx="1106922" cy="432468"/>
              <a:chOff x="7867850" y="1959253"/>
              <a:chExt cx="1440673" cy="562862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DD0DBBF4-526A-FA4C-9D1F-65A04DB7FB16}"/>
                  </a:ext>
                </a:extLst>
              </p:cNvPr>
              <p:cNvSpPr/>
              <p:nvPr/>
            </p:nvSpPr>
            <p:spPr>
              <a:xfrm>
                <a:off x="7867850" y="1959253"/>
                <a:ext cx="1440673" cy="562862"/>
              </a:xfrm>
              <a:prstGeom prst="ellipse">
                <a:avLst/>
              </a:prstGeom>
              <a:noFill/>
              <a:ln w="28575">
                <a:solidFill>
                  <a:srgbClr val="2339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7ADC717-8D29-4240-9DD8-C01BED6C58FF}"/>
                  </a:ext>
                </a:extLst>
              </p:cNvPr>
              <p:cNvSpPr txBox="1"/>
              <p:nvPr/>
            </p:nvSpPr>
            <p:spPr>
              <a:xfrm>
                <a:off x="7964170" y="2021663"/>
                <a:ext cx="1248032" cy="40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/>
                  <a:t>fc_0.b_0</a:t>
                </a:r>
                <a:endParaRPr kumimoji="1" lang="zh-CN" altLang="en-US" sz="1400" b="1" dirty="0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FA0F4F5-A3D5-3C40-8004-DC8C5322D25A}"/>
                </a:ext>
              </a:extLst>
            </p:cNvPr>
            <p:cNvGrpSpPr/>
            <p:nvPr/>
          </p:nvGrpSpPr>
          <p:grpSpPr>
            <a:xfrm>
              <a:off x="9459138" y="4887106"/>
              <a:ext cx="1200231" cy="432468"/>
              <a:chOff x="7822047" y="1959253"/>
              <a:chExt cx="1562116" cy="562862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DF3793AA-019B-1848-91E7-47FAB11730C3}"/>
                  </a:ext>
                </a:extLst>
              </p:cNvPr>
              <p:cNvSpPr/>
              <p:nvPr/>
            </p:nvSpPr>
            <p:spPr>
              <a:xfrm>
                <a:off x="7867850" y="1959253"/>
                <a:ext cx="1440673" cy="562862"/>
              </a:xfrm>
              <a:prstGeom prst="ellipse">
                <a:avLst/>
              </a:prstGeom>
              <a:noFill/>
              <a:ln w="28575">
                <a:solidFill>
                  <a:srgbClr val="2339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EC59AC0-3F69-2B4E-8651-095FB4387BE0}"/>
                  </a:ext>
                </a:extLst>
              </p:cNvPr>
              <p:cNvSpPr txBox="1"/>
              <p:nvPr/>
            </p:nvSpPr>
            <p:spPr>
              <a:xfrm>
                <a:off x="7822047" y="2022116"/>
                <a:ext cx="1562116" cy="40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/>
                  <a:t>fc_0.tmp_1</a:t>
                </a:r>
                <a:endParaRPr kumimoji="1" lang="zh-CN" altLang="en-US" sz="1400" b="1" dirty="0"/>
              </a:p>
            </p:txBody>
          </p:sp>
        </p:grp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C35740F0-6E29-4B43-9988-9D34609E2331}"/>
                </a:ext>
              </a:extLst>
            </p:cNvPr>
            <p:cNvCxnSpPr/>
            <p:nvPr/>
          </p:nvCxnSpPr>
          <p:spPr>
            <a:xfrm>
              <a:off x="9267214" y="3980364"/>
              <a:ext cx="478166" cy="3500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F6140F1A-EE25-7642-BD44-139F6572453A}"/>
                </a:ext>
              </a:extLst>
            </p:cNvPr>
            <p:cNvCxnSpPr/>
            <p:nvPr/>
          </p:nvCxnSpPr>
          <p:spPr>
            <a:xfrm rot="6200509">
              <a:off x="10353017" y="4023807"/>
              <a:ext cx="359324" cy="3331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8476DAFC-5991-6343-9F5D-AFF7ACC9C3E9}"/>
                </a:ext>
              </a:extLst>
            </p:cNvPr>
            <p:cNvCxnSpPr/>
            <p:nvPr/>
          </p:nvCxnSpPr>
          <p:spPr>
            <a:xfrm rot="14400000">
              <a:off x="9901333" y="4694845"/>
              <a:ext cx="236777" cy="1332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6A0AFE01-F29A-C646-93D1-5623E1C1E941}"/>
                </a:ext>
              </a:extLst>
            </p:cNvPr>
            <p:cNvCxnSpPr/>
            <p:nvPr/>
          </p:nvCxnSpPr>
          <p:spPr>
            <a:xfrm rot="14400000">
              <a:off x="9901331" y="3997541"/>
              <a:ext cx="236777" cy="1332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203B1DFD-FC36-A642-B598-1089C627C957}"/>
              </a:ext>
            </a:extLst>
          </p:cNvPr>
          <p:cNvSpPr/>
          <p:nvPr/>
        </p:nvSpPr>
        <p:spPr>
          <a:xfrm>
            <a:off x="160019" y="979130"/>
            <a:ext cx="11573357" cy="2187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目标：使用</a:t>
            </a:r>
            <a:r>
              <a:rPr kumimoji="1" lang="en-US" altLang="zh-CN" sz="2000" dirty="0">
                <a:latin typeface="Courier" pitchFamily="2" charset="0"/>
              </a:rPr>
              <a:t>fc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OP,</a:t>
            </a:r>
            <a:r>
              <a:rPr kumimoji="1" lang="zh-CN" altLang="en-US" sz="2000" dirty="0">
                <a:latin typeface="Courier" pitchFamily="2" charset="0"/>
              </a:rPr>
              <a:t>替换</a:t>
            </a:r>
            <a:r>
              <a:rPr kumimoji="1" lang="en-US" altLang="zh-CN" sz="2000" dirty="0" err="1">
                <a:latin typeface="Courier" pitchFamily="2" charset="0"/>
              </a:rPr>
              <a:t>mul</a:t>
            </a:r>
            <a:r>
              <a:rPr kumimoji="1" lang="zh-CN" altLang="en-US" sz="2000" dirty="0">
                <a:latin typeface="Courier" pitchFamily="2" charset="0"/>
              </a:rPr>
              <a:t>和</a:t>
            </a:r>
            <a:r>
              <a:rPr kumimoji="1" lang="en-US" altLang="zh-CN" sz="2000" dirty="0">
                <a:latin typeface="Courier" pitchFamily="2" charset="0"/>
              </a:rPr>
              <a:t>add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。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作用：增加计算</a:t>
            </a:r>
            <a:r>
              <a:rPr kumimoji="1" lang="en-US" altLang="zh-CN" sz="2000" dirty="0">
                <a:latin typeface="Courier" pitchFamily="2" charset="0"/>
              </a:rPr>
              <a:t>/</a:t>
            </a:r>
            <a:r>
              <a:rPr kumimoji="1" lang="zh-CN" altLang="en-US" sz="2000" dirty="0">
                <a:latin typeface="Courier" pitchFamily="2" charset="0"/>
              </a:rPr>
              <a:t>调度比，提升性能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方法：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）</a:t>
            </a:r>
            <a:r>
              <a:rPr kumimoji="1" lang="zh-CN" altLang="en-US" sz="2000" b="1" dirty="0">
                <a:latin typeface="Courier" pitchFamily="2" charset="0"/>
              </a:rPr>
              <a:t>构造</a:t>
            </a:r>
            <a:r>
              <a:rPr kumimoji="1" lang="en-US" altLang="zh-CN" sz="2000" b="1" dirty="0">
                <a:latin typeface="Courier" pitchFamily="2" charset="0"/>
              </a:rPr>
              <a:t>Pattern</a:t>
            </a:r>
            <a:r>
              <a:rPr kumimoji="1" lang="zh-CN" altLang="en-US" sz="2000" dirty="0">
                <a:latin typeface="Courier" pitchFamily="2" charset="0"/>
              </a:rPr>
              <a:t>，由</a:t>
            </a:r>
            <a:r>
              <a:rPr kumimoji="1" lang="en-US" altLang="zh-CN" sz="2000" dirty="0">
                <a:latin typeface="Courier" pitchFamily="2" charset="0"/>
              </a:rPr>
              <a:t>Detector</a:t>
            </a:r>
            <a:r>
              <a:rPr kumimoji="1" lang="zh-CN" altLang="en-US" sz="2000" dirty="0">
                <a:latin typeface="Courier" pitchFamily="2" charset="0"/>
              </a:rPr>
              <a:t>查询</a:t>
            </a:r>
            <a:r>
              <a:rPr kumimoji="1" lang="en-US" altLang="zh-CN" sz="2000" dirty="0" err="1">
                <a:latin typeface="Courier" pitchFamily="2" charset="0"/>
              </a:rPr>
              <a:t>SubGraph</a:t>
            </a:r>
            <a:r>
              <a:rPr kumimoji="1" lang="zh-CN" altLang="en-US" sz="2000" dirty="0">
                <a:latin typeface="Courier" pitchFamily="2" charset="0"/>
              </a:rPr>
              <a:t>，调用</a:t>
            </a:r>
            <a:r>
              <a:rPr kumimoji="1" lang="en-US" altLang="zh-CN" sz="2000" dirty="0">
                <a:latin typeface="Courier" pitchFamily="2" charset="0"/>
              </a:rPr>
              <a:t>handler</a:t>
            </a:r>
            <a:r>
              <a:rPr kumimoji="1" lang="zh-CN" altLang="en-US" sz="2000" dirty="0">
                <a:latin typeface="Courier" pitchFamily="2" charset="0"/>
              </a:rPr>
              <a:t>执行捏合</a:t>
            </a:r>
            <a:endParaRPr kumimoji="1" lang="en-US" altLang="zh-CN" sz="2000" dirty="0">
              <a:latin typeface="Courier" pitchFamily="2" charset="0"/>
            </a:endParaRPr>
          </a:p>
          <a:p>
            <a:pPr>
              <a:lnSpc>
                <a:spcPct val="175000"/>
              </a:lnSpc>
            </a:pPr>
            <a:r>
              <a:rPr kumimoji="1" lang="en-US" altLang="zh-CN" sz="2000" dirty="0">
                <a:latin typeface="Courier" pitchFamily="2" charset="0"/>
              </a:rPr>
              <a:t>	</a:t>
            </a:r>
            <a:r>
              <a:rPr kumimoji="1" lang="zh-CN" altLang="en-US" sz="2000" dirty="0">
                <a:latin typeface="Courier" pitchFamily="2" charset="0"/>
              </a:rPr>
              <a:t>  </a:t>
            </a:r>
            <a:r>
              <a:rPr kumimoji="1" lang="en-US" altLang="zh-CN" sz="2000" dirty="0">
                <a:latin typeface="Courier" pitchFamily="2" charset="0"/>
              </a:rPr>
              <a:t>2</a:t>
            </a:r>
            <a:r>
              <a:rPr kumimoji="1" lang="zh-CN" altLang="en-US" sz="2000" dirty="0">
                <a:latin typeface="Courier" pitchFamily="2" charset="0"/>
              </a:rPr>
              <a:t>）</a:t>
            </a:r>
            <a:r>
              <a:rPr kumimoji="1" lang="zh-CN" altLang="en-US" sz="2000" b="1" dirty="0">
                <a:latin typeface="Courier" pitchFamily="2" charset="0"/>
              </a:rPr>
              <a:t>编写</a:t>
            </a:r>
            <a:r>
              <a:rPr kumimoji="1" lang="en-US" altLang="zh-CN" sz="2000" b="1" dirty="0">
                <a:latin typeface="Courier" pitchFamily="2" charset="0"/>
              </a:rPr>
              <a:t>handler</a:t>
            </a:r>
            <a:r>
              <a:rPr kumimoji="1" lang="zh-CN" altLang="en-US" sz="2000" dirty="0">
                <a:latin typeface="Courier" pitchFamily="2" charset="0"/>
              </a:rPr>
              <a:t>，构造</a:t>
            </a:r>
            <a:r>
              <a:rPr kumimoji="1" lang="en-US" altLang="zh-CN" sz="2000" dirty="0">
                <a:latin typeface="Courier" pitchFamily="2" charset="0"/>
              </a:rPr>
              <a:t>fc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，删除</a:t>
            </a:r>
            <a:r>
              <a:rPr kumimoji="1" lang="en-US" altLang="zh-CN" sz="2000" dirty="0" err="1">
                <a:latin typeface="Courier" pitchFamily="2" charset="0"/>
              </a:rPr>
              <a:t>mul</a:t>
            </a:r>
            <a:r>
              <a:rPr kumimoji="1" lang="zh-CN" altLang="en-US" sz="2000" dirty="0">
                <a:latin typeface="Courier" pitchFamily="2" charset="0"/>
              </a:rPr>
              <a:t>、</a:t>
            </a:r>
            <a:r>
              <a:rPr kumimoji="1" lang="en-US" altLang="zh-CN" sz="2000" dirty="0">
                <a:latin typeface="Courier" pitchFamily="2" charset="0"/>
              </a:rPr>
              <a:t>add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，重连节点</a:t>
            </a:r>
            <a:endParaRPr kumimoji="1" lang="en" altLang="zh-CN" sz="2000" dirty="0">
              <a:latin typeface="Courier" pitchFamily="2" charset="0"/>
            </a:endParaRP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00A8BECE-A7B9-834F-9622-BE0950906A7E}"/>
              </a:ext>
            </a:extLst>
          </p:cNvPr>
          <p:cNvSpPr/>
          <p:nvPr/>
        </p:nvSpPr>
        <p:spPr>
          <a:xfrm>
            <a:off x="5706449" y="4707882"/>
            <a:ext cx="794759" cy="608589"/>
          </a:xfrm>
          <a:prstGeom prst="rightArrow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191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478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Paddle</a:t>
            </a:r>
            <a:r>
              <a:rPr kumimoji="1" lang="zh-CN" altLang="en-US" sz="2800" b="1" dirty="0"/>
              <a:t>概览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编译时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991361-37FF-2A4D-B204-5454B82CFB1F}"/>
              </a:ext>
            </a:extLst>
          </p:cNvPr>
          <p:cNvSpPr txBox="1"/>
          <p:nvPr/>
        </p:nvSpPr>
        <p:spPr>
          <a:xfrm>
            <a:off x="202606" y="813816"/>
            <a:ext cx="10668593" cy="2000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 err="1">
                <a:latin typeface="Courier" pitchFamily="2" charset="0"/>
              </a:rPr>
              <a:t>ProgramDesc</a:t>
            </a:r>
            <a:r>
              <a:rPr kumimoji="1" lang="zh-CN" altLang="en-US" dirty="0">
                <a:latin typeface="Courier" pitchFamily="2" charset="0"/>
              </a:rPr>
              <a:t>是网络模型的一种表达方式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latin typeface="Courier" pitchFamily="2" charset="0"/>
              </a:rPr>
              <a:t>ProgramDesc</a:t>
            </a:r>
            <a:r>
              <a:rPr kumimoji="1" lang="zh-CN" altLang="en-US" sz="1400" dirty="0">
                <a:latin typeface="Courier" pitchFamily="2" charset="0"/>
              </a:rPr>
              <a:t>由</a:t>
            </a:r>
            <a:r>
              <a:rPr kumimoji="1" lang="en-US" altLang="zh-CN" sz="1400" dirty="0">
                <a:latin typeface="Courier" pitchFamily="2" charset="0"/>
              </a:rPr>
              <a:t>N</a:t>
            </a:r>
            <a:r>
              <a:rPr kumimoji="1" lang="zh-CN" altLang="en-US" sz="1400" dirty="0">
                <a:latin typeface="Courier" pitchFamily="2" charset="0"/>
              </a:rPr>
              <a:t>个</a:t>
            </a:r>
            <a:r>
              <a:rPr kumimoji="1" lang="en-US" altLang="zh-CN" sz="1400" dirty="0" err="1">
                <a:latin typeface="Courier" pitchFamily="2" charset="0"/>
              </a:rPr>
              <a:t>BlockDesc</a:t>
            </a:r>
            <a:r>
              <a:rPr kumimoji="1" lang="zh-CN" altLang="en-US" sz="1400" dirty="0">
                <a:latin typeface="Courier" pitchFamily="2" charset="0"/>
              </a:rPr>
              <a:t>组成，</a:t>
            </a:r>
            <a:r>
              <a:rPr kumimoji="1" lang="en-US" altLang="zh-CN" sz="1400" dirty="0">
                <a:latin typeface="Courier" pitchFamily="2" charset="0"/>
              </a:rPr>
              <a:t>Block0</a:t>
            </a:r>
            <a:r>
              <a:rPr kumimoji="1" lang="zh-CN" altLang="en-US" sz="1400" dirty="0">
                <a:latin typeface="Courier" pitchFamily="2" charset="0"/>
              </a:rPr>
              <a:t>代表主程序块，</a:t>
            </a:r>
            <a:r>
              <a:rPr kumimoji="1" lang="en-US" altLang="zh-CN" sz="1400" dirty="0">
                <a:latin typeface="Courier" pitchFamily="2" charset="0"/>
              </a:rPr>
              <a:t>Block1~Blockn</a:t>
            </a:r>
            <a:r>
              <a:rPr kumimoji="1" lang="zh-CN" altLang="en-US" sz="1400" dirty="0">
                <a:latin typeface="Courier" pitchFamily="2" charset="0"/>
              </a:rPr>
              <a:t>分别代表子程序块（</a:t>
            </a:r>
            <a:r>
              <a:rPr kumimoji="1" lang="en-US" altLang="zh-CN" sz="1400" dirty="0">
                <a:latin typeface="Courier" pitchFamily="2" charset="0"/>
              </a:rPr>
              <a:t>if</a:t>
            </a:r>
            <a:r>
              <a:rPr kumimoji="1" lang="zh-CN" altLang="en-US" sz="1400" dirty="0">
                <a:latin typeface="Courier" pitchFamily="2" charset="0"/>
              </a:rPr>
              <a:t>、</a:t>
            </a:r>
            <a:r>
              <a:rPr kumimoji="1" lang="en-US" altLang="zh-CN" sz="1400" dirty="0">
                <a:latin typeface="Courier" pitchFamily="2" charset="0"/>
              </a:rPr>
              <a:t>while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latin typeface="Courier" pitchFamily="2" charset="0"/>
              </a:rPr>
              <a:t>BlockDesc</a:t>
            </a:r>
            <a:r>
              <a:rPr kumimoji="1" lang="zh-CN" altLang="en-US" sz="1400" dirty="0">
                <a:latin typeface="Courier" pitchFamily="2" charset="0"/>
              </a:rPr>
              <a:t>由</a:t>
            </a:r>
            <a:r>
              <a:rPr kumimoji="1" lang="en-US" altLang="zh-CN" sz="1400" dirty="0">
                <a:latin typeface="Courier" pitchFamily="2" charset="0"/>
              </a:rPr>
              <a:t>Vector&lt;</a:t>
            </a:r>
            <a:r>
              <a:rPr kumimoji="1" lang="en-US" altLang="zh-CN" sz="1400" dirty="0" err="1">
                <a:latin typeface="Courier" pitchFamily="2" charset="0"/>
              </a:rPr>
              <a:t>OpDesc</a:t>
            </a:r>
            <a:r>
              <a:rPr kumimoji="1" lang="en-US" altLang="zh-CN" sz="1400" dirty="0">
                <a:latin typeface="Courier" pitchFamily="2" charset="0"/>
              </a:rPr>
              <a:t>&gt;</a:t>
            </a:r>
            <a:r>
              <a:rPr kumimoji="1" lang="zh-CN" altLang="en-US" sz="1400" dirty="0">
                <a:latin typeface="Courier" pitchFamily="2" charset="0"/>
              </a:rPr>
              <a:t>和</a:t>
            </a:r>
            <a:r>
              <a:rPr kumimoji="1" lang="en-US" altLang="zh-CN" sz="1400" dirty="0">
                <a:latin typeface="Courier" pitchFamily="2" charset="0"/>
              </a:rPr>
              <a:t>Vector&lt;</a:t>
            </a:r>
            <a:r>
              <a:rPr kumimoji="1" lang="en-US" altLang="zh-CN" sz="1400" dirty="0" err="1">
                <a:latin typeface="Courier" pitchFamily="2" charset="0"/>
              </a:rPr>
              <a:t>VarDesc</a:t>
            </a:r>
            <a:r>
              <a:rPr kumimoji="1" lang="en-US" altLang="zh-CN" sz="1400" dirty="0">
                <a:latin typeface="Courier" pitchFamily="2" charset="0"/>
              </a:rPr>
              <a:t>&gt;</a:t>
            </a:r>
            <a:r>
              <a:rPr kumimoji="1" lang="zh-CN" altLang="en-US" sz="1400" dirty="0">
                <a:latin typeface="Courier" pitchFamily="2" charset="0"/>
              </a:rPr>
              <a:t>组成</a:t>
            </a:r>
            <a:r>
              <a:rPr kumimoji="1" lang="en-US" altLang="zh-CN" b="1" i="1" dirty="0">
                <a:latin typeface="Courier" pitchFamily="2" charset="0"/>
              </a:rPr>
              <a:t>——</a:t>
            </a:r>
            <a:r>
              <a:rPr kumimoji="1" lang="zh-CN" altLang="en-US" b="1" i="1" dirty="0">
                <a:latin typeface="Courier" pitchFamily="2" charset="0"/>
              </a:rPr>
              <a:t>点</a:t>
            </a:r>
            <a:endParaRPr kumimoji="1" lang="en-US" altLang="zh-CN" sz="1400" b="1" i="1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Courier" pitchFamily="2" charset="0"/>
              </a:rPr>
              <a:t>OpDesc</a:t>
            </a:r>
            <a:r>
              <a:rPr kumimoji="1" lang="zh-CN" altLang="en-US" sz="1600" b="1" dirty="0">
                <a:latin typeface="Courier" pitchFamily="2" charset="0"/>
              </a:rPr>
              <a:t>中有</a:t>
            </a:r>
            <a:r>
              <a:rPr kumimoji="1" lang="en-US" altLang="zh-CN" sz="1600" b="1" dirty="0">
                <a:latin typeface="Courier" pitchFamily="2" charset="0"/>
              </a:rPr>
              <a:t>inputs</a:t>
            </a:r>
            <a:r>
              <a:rPr kumimoji="1" lang="zh-CN" altLang="en-US" sz="1600" b="1" dirty="0">
                <a:latin typeface="Courier" pitchFamily="2" charset="0"/>
              </a:rPr>
              <a:t>、</a:t>
            </a:r>
            <a:r>
              <a:rPr kumimoji="1" lang="en-US" altLang="zh-CN" sz="1600" b="1" dirty="0" err="1">
                <a:latin typeface="Courier" pitchFamily="2" charset="0"/>
              </a:rPr>
              <a:t>outpus</a:t>
            </a:r>
            <a:r>
              <a:rPr kumimoji="1" lang="zh-CN" altLang="en-US" sz="1600" b="1" dirty="0">
                <a:latin typeface="Courier" pitchFamily="2" charset="0"/>
              </a:rPr>
              <a:t>存储了</a:t>
            </a:r>
            <a:r>
              <a:rPr kumimoji="1" lang="en-US" altLang="zh-CN" sz="1600" b="1" dirty="0">
                <a:latin typeface="Courier" pitchFamily="2" charset="0"/>
              </a:rPr>
              <a:t>Var</a:t>
            </a:r>
            <a:r>
              <a:rPr kumimoji="1" lang="zh-CN" altLang="en-US" sz="1600" b="1" dirty="0">
                <a:latin typeface="Courier" pitchFamily="2" charset="0"/>
              </a:rPr>
              <a:t>的</a:t>
            </a:r>
            <a:r>
              <a:rPr kumimoji="1" lang="en-US" altLang="zh-CN" sz="1600" b="1" dirty="0">
                <a:latin typeface="Courier" pitchFamily="2" charset="0"/>
              </a:rPr>
              <a:t>Name</a:t>
            </a:r>
            <a:r>
              <a:rPr kumimoji="1" lang="en-US" altLang="zh-CN" b="1" i="1" dirty="0">
                <a:latin typeface="Courier" pitchFamily="2" charset="0"/>
              </a:rPr>
              <a:t>——</a:t>
            </a:r>
            <a:r>
              <a:rPr kumimoji="1" lang="zh-CN" altLang="en-US" b="1" i="1" dirty="0">
                <a:latin typeface="Courier" pitchFamily="2" charset="0"/>
              </a:rPr>
              <a:t>边</a:t>
            </a:r>
            <a:endParaRPr kumimoji="1" lang="en-US" altLang="zh-CN" b="1" i="1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因此</a:t>
            </a:r>
            <a:r>
              <a:rPr kumimoji="1" lang="en-US" altLang="zh-CN" sz="1400" dirty="0" err="1">
                <a:latin typeface="Courier" pitchFamily="2" charset="0"/>
              </a:rPr>
              <a:t>ProgramDesc</a:t>
            </a:r>
            <a:r>
              <a:rPr kumimoji="1" lang="zh-CN" altLang="en-US" sz="1400" dirty="0">
                <a:latin typeface="Courier" pitchFamily="2" charset="0"/>
              </a:rPr>
              <a:t>是存有模型执行充足信息的、</a:t>
            </a:r>
            <a:r>
              <a:rPr kumimoji="1" lang="zh-CN" altLang="en-US" b="1" i="1" dirty="0">
                <a:latin typeface="Courier" pitchFamily="2" charset="0"/>
              </a:rPr>
              <a:t>隐晦的图</a:t>
            </a:r>
            <a:r>
              <a:rPr kumimoji="1" lang="zh-CN" altLang="en-US" sz="1400" dirty="0">
                <a:latin typeface="Courier" pitchFamily="2" charset="0"/>
              </a:rPr>
              <a:t>的表达。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latin typeface="Courier" pitchFamily="2" charset="0"/>
              </a:rPr>
              <a:t>ProgramDesc</a:t>
            </a:r>
            <a:r>
              <a:rPr kumimoji="1" lang="zh-CN" altLang="en-US" sz="1400" dirty="0">
                <a:latin typeface="Courier" pitchFamily="2" charset="0"/>
              </a:rPr>
              <a:t>中的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按执行先后顺序存储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B16DF51-8157-C244-8368-DA5B0001C829}"/>
              </a:ext>
            </a:extLst>
          </p:cNvPr>
          <p:cNvGrpSpPr/>
          <p:nvPr/>
        </p:nvGrpSpPr>
        <p:grpSpPr>
          <a:xfrm>
            <a:off x="3159801" y="2769071"/>
            <a:ext cx="6278585" cy="4071578"/>
            <a:chOff x="3159801" y="2107510"/>
            <a:chExt cx="6278585" cy="466288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6461176-5270-A644-B2D9-216A56BDA8C9}"/>
                </a:ext>
              </a:extLst>
            </p:cNvPr>
            <p:cNvSpPr/>
            <p:nvPr/>
          </p:nvSpPr>
          <p:spPr>
            <a:xfrm>
              <a:off x="3159801" y="2107510"/>
              <a:ext cx="6278585" cy="4662887"/>
            </a:xfrm>
            <a:prstGeom prst="rect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63CE25F-5C0B-1B4C-8582-8836661F5880}"/>
                </a:ext>
              </a:extLst>
            </p:cNvPr>
            <p:cNvSpPr txBox="1"/>
            <p:nvPr/>
          </p:nvSpPr>
          <p:spPr>
            <a:xfrm>
              <a:off x="4942462" y="2107510"/>
              <a:ext cx="2842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 err="1"/>
                <a:t>default_main_program</a:t>
              </a:r>
              <a:endParaRPr kumimoji="1" lang="zh-CN" altLang="en-US" sz="1600" b="1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F81B244-D709-A842-B8FB-59CB8ED69B3E}"/>
                </a:ext>
              </a:extLst>
            </p:cNvPr>
            <p:cNvSpPr/>
            <p:nvPr/>
          </p:nvSpPr>
          <p:spPr>
            <a:xfrm>
              <a:off x="3376043" y="2506133"/>
              <a:ext cx="5886490" cy="4227944"/>
            </a:xfrm>
            <a:prstGeom prst="rect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B98418C-8BDD-C34B-9301-245CE8618343}"/>
                </a:ext>
              </a:extLst>
            </p:cNvPr>
            <p:cNvSpPr txBox="1"/>
            <p:nvPr/>
          </p:nvSpPr>
          <p:spPr>
            <a:xfrm>
              <a:off x="5784857" y="2522021"/>
              <a:ext cx="1068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/>
                <a:t>block</a:t>
              </a:r>
              <a:r>
                <a:rPr kumimoji="1" lang="zh-CN" altLang="en-US" sz="1600" b="1" dirty="0"/>
                <a:t> </a:t>
              </a:r>
              <a:r>
                <a:rPr kumimoji="1" lang="en-US" altLang="zh-CN" sz="1600" b="1" dirty="0"/>
                <a:t>0</a:t>
              </a:r>
              <a:endParaRPr kumimoji="1" lang="zh-CN" altLang="en-US" sz="1600" b="1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DEA1D1-DCC5-0D4E-9089-02C080FBEAB7}"/>
                </a:ext>
              </a:extLst>
            </p:cNvPr>
            <p:cNvSpPr/>
            <p:nvPr/>
          </p:nvSpPr>
          <p:spPr>
            <a:xfrm>
              <a:off x="3542859" y="2877597"/>
              <a:ext cx="1674051" cy="3818956"/>
            </a:xfrm>
            <a:prstGeom prst="rect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CB8E60C-5E0A-DA42-B696-AF6BFD9A6E1A}"/>
                </a:ext>
              </a:extLst>
            </p:cNvPr>
            <p:cNvSpPr/>
            <p:nvPr/>
          </p:nvSpPr>
          <p:spPr>
            <a:xfrm>
              <a:off x="5350717" y="2877597"/>
              <a:ext cx="1832040" cy="3818955"/>
            </a:xfrm>
            <a:prstGeom prst="rect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DBEBE81-5721-5F42-AA91-0B207DF0D70A}"/>
                </a:ext>
              </a:extLst>
            </p:cNvPr>
            <p:cNvSpPr/>
            <p:nvPr/>
          </p:nvSpPr>
          <p:spPr>
            <a:xfrm>
              <a:off x="7323655" y="2877597"/>
              <a:ext cx="1776686" cy="3818955"/>
            </a:xfrm>
            <a:prstGeom prst="rect">
              <a:avLst/>
            </a:prstGeom>
            <a:noFill/>
            <a:ln w="28575">
              <a:solidFill>
                <a:srgbClr val="233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9BE131D-1A98-9741-BCB6-A26DF1677D14}"/>
                </a:ext>
              </a:extLst>
            </p:cNvPr>
            <p:cNvSpPr txBox="1"/>
            <p:nvPr/>
          </p:nvSpPr>
          <p:spPr>
            <a:xfrm>
              <a:off x="3997543" y="2874112"/>
              <a:ext cx="757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 err="1"/>
                <a:t>vars</a:t>
              </a:r>
              <a:endParaRPr kumimoji="1" lang="zh-CN" altLang="en-US" sz="16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222B9C9-1978-F748-9566-45B891C4A298}"/>
                </a:ext>
              </a:extLst>
            </p:cNvPr>
            <p:cNvSpPr txBox="1"/>
            <p:nvPr/>
          </p:nvSpPr>
          <p:spPr>
            <a:xfrm>
              <a:off x="5886825" y="2874112"/>
              <a:ext cx="757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/>
                <a:t>ops</a:t>
              </a:r>
              <a:endParaRPr kumimoji="1" lang="zh-CN" altLang="en-US" sz="16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64F1A2B-8FDC-6C4E-AD9C-C01C4585B9AC}"/>
                </a:ext>
              </a:extLst>
            </p:cNvPr>
            <p:cNvSpPr txBox="1"/>
            <p:nvPr/>
          </p:nvSpPr>
          <p:spPr>
            <a:xfrm>
              <a:off x="7372807" y="2910777"/>
              <a:ext cx="1716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 err="1"/>
                <a:t>vars@GRAD</a:t>
              </a:r>
              <a:endParaRPr kumimoji="1" lang="zh-CN" altLang="en-US" sz="16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1A32E8B-17D0-1F47-9399-A522C7FA0679}"/>
                </a:ext>
              </a:extLst>
            </p:cNvPr>
            <p:cNvSpPr txBox="1"/>
            <p:nvPr/>
          </p:nvSpPr>
          <p:spPr>
            <a:xfrm>
              <a:off x="4115589" y="3357118"/>
              <a:ext cx="520730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X</a:t>
              </a:r>
              <a:endParaRPr kumimoji="1" lang="zh-CN" altLang="en-US" sz="1400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4D5BB61-9C0B-9A4B-AC3F-45EA5119D8F8}"/>
                </a:ext>
              </a:extLst>
            </p:cNvPr>
            <p:cNvSpPr txBox="1"/>
            <p:nvPr/>
          </p:nvSpPr>
          <p:spPr>
            <a:xfrm>
              <a:off x="3678569" y="4243992"/>
              <a:ext cx="1394769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fc_0.tmp_0</a:t>
              </a:r>
              <a:endParaRPr kumimoji="1" lang="zh-CN" altLang="en-US" sz="1400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F78761-A2FF-4545-9F95-2F789E30072E}"/>
                </a:ext>
              </a:extLst>
            </p:cNvPr>
            <p:cNvSpPr txBox="1"/>
            <p:nvPr/>
          </p:nvSpPr>
          <p:spPr>
            <a:xfrm>
              <a:off x="3692394" y="5130866"/>
              <a:ext cx="1394769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fc_0.tmp_1</a:t>
              </a:r>
              <a:endParaRPr kumimoji="1" lang="zh-CN" altLang="en-US" sz="1400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E87201C-ACFE-FA4D-962A-0A89446C7AC4}"/>
                </a:ext>
              </a:extLst>
            </p:cNvPr>
            <p:cNvSpPr txBox="1"/>
            <p:nvPr/>
          </p:nvSpPr>
          <p:spPr>
            <a:xfrm>
              <a:off x="3849919" y="4687429"/>
              <a:ext cx="1052070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fc_0.b_0</a:t>
              </a:r>
              <a:endParaRPr kumimoji="1" lang="zh-CN" altLang="en-US" sz="1400" b="1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8EE0ACF-E1DB-784C-BC16-9EBA6AF34A7C}"/>
                </a:ext>
              </a:extLst>
            </p:cNvPr>
            <p:cNvSpPr txBox="1"/>
            <p:nvPr/>
          </p:nvSpPr>
          <p:spPr>
            <a:xfrm>
              <a:off x="3849919" y="3800555"/>
              <a:ext cx="1052070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fc_0.w_0</a:t>
              </a:r>
              <a:endParaRPr kumimoji="1" lang="zh-CN" altLang="en-US" sz="1400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374947-96BB-9148-A98A-648B15C86CED}"/>
                </a:ext>
              </a:extLst>
            </p:cNvPr>
            <p:cNvSpPr txBox="1"/>
            <p:nvPr/>
          </p:nvSpPr>
          <p:spPr>
            <a:xfrm>
              <a:off x="5763940" y="3280109"/>
              <a:ext cx="1038866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 err="1"/>
                <a:t>mul</a:t>
              </a:r>
              <a:endParaRPr kumimoji="1" lang="zh-CN" altLang="en-US" sz="1400" b="1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EE34A12-D70B-D142-A958-F199F8B5A2DB}"/>
                </a:ext>
              </a:extLst>
            </p:cNvPr>
            <p:cNvSpPr txBox="1"/>
            <p:nvPr/>
          </p:nvSpPr>
          <p:spPr>
            <a:xfrm>
              <a:off x="5350717" y="3667801"/>
              <a:ext cx="1798115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" altLang="zh-CN" sz="1400" b="1" dirty="0" err="1"/>
                <a:t>elementwise_add</a:t>
              </a:r>
              <a:endParaRPr kumimoji="1" lang="zh-CN" altLang="en-US" sz="1400" b="1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2092ADC-CE18-2D4A-A86E-48B025C79A75}"/>
                </a:ext>
              </a:extLst>
            </p:cNvPr>
            <p:cNvSpPr txBox="1"/>
            <p:nvPr/>
          </p:nvSpPr>
          <p:spPr>
            <a:xfrm>
              <a:off x="3723633" y="5574303"/>
              <a:ext cx="1283884" cy="5232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mean_0.</a:t>
              </a:r>
            </a:p>
            <a:p>
              <a:pPr algn="ctr"/>
              <a:r>
                <a:rPr kumimoji="1" lang="en-US" altLang="zh-CN" sz="1400" b="1" dirty="0"/>
                <a:t>tmp_0</a:t>
              </a:r>
              <a:endParaRPr kumimoji="1" lang="zh-CN" altLang="en-US" sz="1400" b="1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68A0A9F-80F9-0D42-8D65-ED3CBA79EAA3}"/>
                </a:ext>
              </a:extLst>
            </p:cNvPr>
            <p:cNvSpPr txBox="1"/>
            <p:nvPr/>
          </p:nvSpPr>
          <p:spPr>
            <a:xfrm>
              <a:off x="5763940" y="4055493"/>
              <a:ext cx="1038866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mean</a:t>
              </a:r>
              <a:endParaRPr kumimoji="1" lang="zh-CN" altLang="en-US" sz="14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2D49276-203D-BC42-84EE-7CAEB63939E4}"/>
                </a:ext>
              </a:extLst>
            </p:cNvPr>
            <p:cNvSpPr txBox="1"/>
            <p:nvPr/>
          </p:nvSpPr>
          <p:spPr>
            <a:xfrm>
              <a:off x="7399000" y="6210244"/>
              <a:ext cx="1657834" cy="35247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fc_0.w_0@GRAD</a:t>
              </a:r>
              <a:endParaRPr kumimoji="1" lang="zh-CN" altLang="en-US" sz="1400" b="1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CDC9B99-14E8-D446-AA2B-4799B9A9B6D8}"/>
                </a:ext>
              </a:extLst>
            </p:cNvPr>
            <p:cNvSpPr txBox="1"/>
            <p:nvPr/>
          </p:nvSpPr>
          <p:spPr>
            <a:xfrm>
              <a:off x="7398999" y="4918479"/>
              <a:ext cx="1657834" cy="35247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fc_0.b_0@GRAD</a:t>
              </a:r>
              <a:endParaRPr kumimoji="1" lang="zh-CN" altLang="en-US" sz="1400" b="1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104F703-6616-BD4E-91D5-F17E52A1CC90}"/>
                </a:ext>
              </a:extLst>
            </p:cNvPr>
            <p:cNvSpPr txBox="1"/>
            <p:nvPr/>
          </p:nvSpPr>
          <p:spPr>
            <a:xfrm>
              <a:off x="7389258" y="3390040"/>
              <a:ext cx="1667575" cy="52322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mean_0.tmp_0</a:t>
              </a:r>
            </a:p>
            <a:p>
              <a:pPr algn="ctr"/>
              <a:r>
                <a:rPr kumimoji="1" lang="en-US" altLang="zh-CN" sz="1400" b="1" dirty="0"/>
                <a:t>@GRAD</a:t>
              </a:r>
              <a:endParaRPr kumimoji="1" lang="zh-CN" altLang="en-US" sz="1400" b="1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7E69CF6-9B02-1449-BF1E-69B6070756D0}"/>
                </a:ext>
              </a:extLst>
            </p:cNvPr>
            <p:cNvSpPr txBox="1"/>
            <p:nvPr/>
          </p:nvSpPr>
          <p:spPr>
            <a:xfrm>
              <a:off x="7563065" y="5447474"/>
              <a:ext cx="1391477" cy="52322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fc_0.tmp_0</a:t>
              </a:r>
            </a:p>
            <a:p>
              <a:pPr algn="ctr"/>
              <a:r>
                <a:rPr kumimoji="1" lang="en-US" altLang="zh-CN" sz="1400" b="1" dirty="0"/>
                <a:t>@GRAD</a:t>
              </a:r>
              <a:endParaRPr kumimoji="1" lang="zh-CN" altLang="en-US" sz="1400" b="1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FC52491-FA6A-4E4F-B3AF-477FD1FBD29B}"/>
                </a:ext>
              </a:extLst>
            </p:cNvPr>
            <p:cNvSpPr txBox="1"/>
            <p:nvPr/>
          </p:nvSpPr>
          <p:spPr>
            <a:xfrm>
              <a:off x="7605220" y="4155709"/>
              <a:ext cx="1314567" cy="52322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fc_0.tmp_1</a:t>
              </a:r>
            </a:p>
            <a:p>
              <a:pPr algn="ctr"/>
              <a:r>
                <a:rPr kumimoji="1" lang="en-US" altLang="zh-CN" sz="1400" b="1" dirty="0"/>
                <a:t>@GRAD</a:t>
              </a:r>
              <a:endParaRPr kumimoji="1" lang="zh-CN" altLang="en-US" sz="1400" b="1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0AAC475-164A-CA45-B29E-B9643F88D935}"/>
                </a:ext>
              </a:extLst>
            </p:cNvPr>
            <p:cNvSpPr txBox="1"/>
            <p:nvPr/>
          </p:nvSpPr>
          <p:spPr>
            <a:xfrm>
              <a:off x="5512608" y="4443185"/>
              <a:ext cx="1541530" cy="307777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 err="1"/>
                <a:t>fill_constant</a:t>
              </a:r>
              <a:endParaRPr kumimoji="1" lang="zh-CN" altLang="en-US" sz="1400" b="1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3F08083-442F-7E4E-A4AD-91CDF472FC94}"/>
                </a:ext>
              </a:extLst>
            </p:cNvPr>
            <p:cNvSpPr txBox="1"/>
            <p:nvPr/>
          </p:nvSpPr>
          <p:spPr>
            <a:xfrm>
              <a:off x="5512608" y="4830877"/>
              <a:ext cx="1541530" cy="307777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 err="1"/>
                <a:t>mean_grad</a:t>
              </a:r>
              <a:endParaRPr kumimoji="1" lang="zh-CN" altLang="en-US" sz="1400" b="1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E34E4C4-3B19-A446-BC54-BF628D49B474}"/>
                </a:ext>
              </a:extLst>
            </p:cNvPr>
            <p:cNvSpPr txBox="1"/>
            <p:nvPr/>
          </p:nvSpPr>
          <p:spPr>
            <a:xfrm>
              <a:off x="5541123" y="5218569"/>
              <a:ext cx="1499401" cy="52322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elementwise</a:t>
              </a:r>
            </a:p>
            <a:p>
              <a:pPr algn="ctr"/>
              <a:r>
                <a:rPr kumimoji="1" lang="en-US" altLang="zh-CN" sz="1400" b="1" dirty="0"/>
                <a:t>_</a:t>
              </a:r>
              <a:r>
                <a:rPr kumimoji="1" lang="en-US" altLang="zh-CN" sz="1400" b="1" dirty="0" err="1"/>
                <a:t>add_grad</a:t>
              </a:r>
              <a:endParaRPr kumimoji="1" lang="zh-CN" altLang="en-US" sz="1400" b="1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74A441F-CBB4-FC4D-9DD4-C9355BC2B827}"/>
                </a:ext>
              </a:extLst>
            </p:cNvPr>
            <p:cNvSpPr txBox="1"/>
            <p:nvPr/>
          </p:nvSpPr>
          <p:spPr>
            <a:xfrm>
              <a:off x="5512608" y="5852482"/>
              <a:ext cx="1541530" cy="307777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 err="1"/>
                <a:t>mul_grad</a:t>
              </a:r>
              <a:endParaRPr kumimoji="1" lang="zh-CN" altLang="en-US" sz="1400" b="1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41DC8AD-FCA3-CD4E-A52C-6C6CB9B39DAB}"/>
                </a:ext>
              </a:extLst>
            </p:cNvPr>
            <p:cNvSpPr txBox="1"/>
            <p:nvPr/>
          </p:nvSpPr>
          <p:spPr>
            <a:xfrm>
              <a:off x="5530205" y="6240175"/>
              <a:ext cx="689910" cy="307777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 err="1"/>
                <a:t>sgd</a:t>
              </a:r>
              <a:endParaRPr kumimoji="1" lang="zh-CN" altLang="en-US" sz="1400" b="1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C7AB45E-AEC1-7A44-89DD-04C8F6A5BF58}"/>
                </a:ext>
              </a:extLst>
            </p:cNvPr>
            <p:cNvSpPr txBox="1"/>
            <p:nvPr/>
          </p:nvSpPr>
          <p:spPr>
            <a:xfrm>
              <a:off x="6290824" y="6240175"/>
              <a:ext cx="689910" cy="307777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 err="1"/>
                <a:t>sgd</a:t>
              </a:r>
              <a:endParaRPr kumimoji="1" lang="zh-CN" altLang="en-US" sz="1400" b="1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D66EF3E-36F0-1144-A9F7-7EEDA7405A98}"/>
                </a:ext>
              </a:extLst>
            </p:cNvPr>
            <p:cNvSpPr txBox="1"/>
            <p:nvPr/>
          </p:nvSpPr>
          <p:spPr>
            <a:xfrm>
              <a:off x="3539668" y="6263961"/>
              <a:ext cx="1675619" cy="307777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/>
                <a:t>learning_rate_0</a:t>
              </a:r>
              <a:endParaRPr kumimoji="1"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592017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" altLang="zh-CN" sz="2800" dirty="0">
                <a:latin typeface="Courier" pitchFamily="2" charset="0"/>
              </a:rPr>
              <a:t>Pass</a:t>
            </a:r>
            <a:r>
              <a:rPr kumimoji="1" lang="en-US" altLang="zh-CN" sz="2800" dirty="0">
                <a:latin typeface="Courier" pitchFamily="2" charset="0"/>
              </a:rPr>
              <a:t>——</a:t>
            </a:r>
            <a:r>
              <a:rPr kumimoji="1" lang="en-US" altLang="zh-CN" sz="2800" dirty="0" err="1">
                <a:latin typeface="Courier" pitchFamily="2" charset="0"/>
              </a:rPr>
              <a:t>MultiDevicePass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03B1DFD-FC36-A642-B598-1089C627C957}"/>
              </a:ext>
            </a:extLst>
          </p:cNvPr>
          <p:cNvSpPr/>
          <p:nvPr/>
        </p:nvSpPr>
        <p:spPr>
          <a:xfrm>
            <a:off x="160019" y="979130"/>
            <a:ext cx="11573357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怎么才能使用多张卡并行计算？</a:t>
            </a:r>
            <a:endParaRPr kumimoji="1" lang="en-US" altLang="zh-CN" sz="2000" dirty="0">
              <a:latin typeface="Courier" pitchFamily="2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B6F3DD8-660C-AF45-B6F4-CAF4045F1396}"/>
              </a:ext>
            </a:extLst>
          </p:cNvPr>
          <p:cNvSpPr/>
          <p:nvPr/>
        </p:nvSpPr>
        <p:spPr>
          <a:xfrm>
            <a:off x="1274475" y="2018223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送入一个</a:t>
            </a: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Batch</a:t>
            </a: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数据</a:t>
            </a:r>
            <a:endParaRPr kumimoji="1" lang="en-US" altLang="zh-CN" sz="1200" b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78726B7-10AA-F445-A5BE-24E058C654F8}"/>
              </a:ext>
            </a:extLst>
          </p:cNvPr>
          <p:cNvSpPr/>
          <p:nvPr/>
        </p:nvSpPr>
        <p:spPr>
          <a:xfrm>
            <a:off x="3448227" y="2018223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75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前向计算得出</a:t>
            </a: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Loss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EB89074-E1B2-B849-B59C-248726B098D1}"/>
              </a:ext>
            </a:extLst>
          </p:cNvPr>
          <p:cNvSpPr/>
          <p:nvPr/>
        </p:nvSpPr>
        <p:spPr>
          <a:xfrm>
            <a:off x="7394575" y="3372747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75000"/>
              </a:lnSpc>
            </a:pPr>
            <a:r>
              <a:rPr kumimoji="1" lang="zh-CN" altLang="en-US" sz="1200" b="1" dirty="0">
                <a:solidFill>
                  <a:srgbClr val="FF0000"/>
                </a:solidFill>
                <a:latin typeface="Courier" pitchFamily="2" charset="0"/>
              </a:rPr>
              <a:t>同步数据</a:t>
            </a:r>
            <a:endParaRPr kumimoji="1" lang="en-US" altLang="zh-CN" sz="1200" b="1" dirty="0">
              <a:solidFill>
                <a:srgbClr val="FF0000"/>
              </a:solidFill>
              <a:latin typeface="Courier" pitchFamily="2" charset="0"/>
            </a:endParaRPr>
          </a:p>
          <a:p>
            <a:pPr>
              <a:lnSpc>
                <a:spcPct val="175000"/>
              </a:lnSpc>
            </a:pPr>
            <a:r>
              <a:rPr kumimoji="1" lang="en-US" altLang="zh-CN" sz="1200" b="1" dirty="0" err="1">
                <a:solidFill>
                  <a:srgbClr val="FF0000"/>
                </a:solidFill>
                <a:latin typeface="Courier" pitchFamily="2" charset="0"/>
              </a:rPr>
              <a:t>Parameter@Grad</a:t>
            </a:r>
            <a:endParaRPr kumimoji="1" lang="en-US" altLang="zh-CN" sz="1200" b="1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BB19FA3-3D5F-994F-91A2-97E7E91A6598}"/>
              </a:ext>
            </a:extLst>
          </p:cNvPr>
          <p:cNvSpPr/>
          <p:nvPr/>
        </p:nvSpPr>
        <p:spPr>
          <a:xfrm>
            <a:off x="9327982" y="2018223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75000"/>
              </a:lnSpc>
            </a:pP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Optimize</a:t>
            </a: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更新</a:t>
            </a: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Parameter</a:t>
            </a:r>
            <a:endParaRPr kumimoji="1" lang="en" altLang="zh-CN" sz="1200" b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7A41D88-C3E1-914F-9C76-B78515AED022}"/>
              </a:ext>
            </a:extLst>
          </p:cNvPr>
          <p:cNvSpPr/>
          <p:nvPr/>
        </p:nvSpPr>
        <p:spPr>
          <a:xfrm>
            <a:off x="1265884" y="3914693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一个</a:t>
            </a: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Batch</a:t>
            </a: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数据</a:t>
            </a:r>
            <a:endParaRPr kumimoji="1" lang="en-US" altLang="zh-CN" sz="1200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均分到</a:t>
            </a: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N</a:t>
            </a: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张卡</a:t>
            </a:r>
            <a:endParaRPr kumimoji="1" lang="en-US" altLang="zh-CN" sz="1200" b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252EF4A-DEB0-7441-8E3D-44CDA1AF5004}"/>
              </a:ext>
            </a:extLst>
          </p:cNvPr>
          <p:cNvSpPr/>
          <p:nvPr/>
        </p:nvSpPr>
        <p:spPr>
          <a:xfrm>
            <a:off x="3439636" y="3372747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75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前向计算得出</a:t>
            </a: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Loss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3821CF4-0F7C-9F43-8EED-3B7C21010E2A}"/>
              </a:ext>
            </a:extLst>
          </p:cNvPr>
          <p:cNvSpPr/>
          <p:nvPr/>
        </p:nvSpPr>
        <p:spPr>
          <a:xfrm>
            <a:off x="5417105" y="3372747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75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反向计算得出本卡</a:t>
            </a:r>
            <a:r>
              <a:rPr kumimoji="1" lang="en-US" altLang="zh-CN" sz="1200" b="1" dirty="0" err="1">
                <a:solidFill>
                  <a:schemeClr val="tx1"/>
                </a:solidFill>
                <a:latin typeface="Courier" pitchFamily="2" charset="0"/>
              </a:rPr>
              <a:t>Parameter@Grad</a:t>
            </a:r>
            <a:endParaRPr kumimoji="1" lang="en-US" altLang="zh-CN" sz="1200" b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105B4FC-39F3-4048-8735-84AB4FA5A4B2}"/>
              </a:ext>
            </a:extLst>
          </p:cNvPr>
          <p:cNvSpPr/>
          <p:nvPr/>
        </p:nvSpPr>
        <p:spPr>
          <a:xfrm>
            <a:off x="9327982" y="3372746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75000"/>
              </a:lnSpc>
            </a:pP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Optimize</a:t>
            </a: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更新</a:t>
            </a: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Parameter</a:t>
            </a:r>
            <a:endParaRPr kumimoji="1" lang="en" altLang="zh-CN" sz="1200" b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056E88E-B91C-FD40-8897-4D8BAB0E5C08}"/>
              </a:ext>
            </a:extLst>
          </p:cNvPr>
          <p:cNvSpPr/>
          <p:nvPr/>
        </p:nvSpPr>
        <p:spPr>
          <a:xfrm>
            <a:off x="5391805" y="2018223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75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反向计算得出</a:t>
            </a:r>
            <a:r>
              <a:rPr kumimoji="1" lang="en-US" altLang="zh-CN" sz="1200" b="1" dirty="0" err="1">
                <a:solidFill>
                  <a:schemeClr val="tx1"/>
                </a:solidFill>
                <a:latin typeface="Courier" pitchFamily="2" charset="0"/>
              </a:rPr>
              <a:t>Parameter@Grad</a:t>
            </a:r>
            <a:endParaRPr kumimoji="1" lang="en-US" altLang="zh-CN" sz="1200" b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3FEA7DA-52BB-0146-91DB-B193DDEDA6DB}"/>
              </a:ext>
            </a:extLst>
          </p:cNvPr>
          <p:cNvSpPr/>
          <p:nvPr/>
        </p:nvSpPr>
        <p:spPr>
          <a:xfrm>
            <a:off x="7394575" y="4456639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75000"/>
              </a:lnSpc>
            </a:pPr>
            <a:r>
              <a:rPr kumimoji="1" lang="zh-CN" altLang="en-US" sz="1200" b="1" dirty="0">
                <a:solidFill>
                  <a:srgbClr val="FF0000"/>
                </a:solidFill>
                <a:latin typeface="Courier" pitchFamily="2" charset="0"/>
              </a:rPr>
              <a:t>同步数据</a:t>
            </a:r>
            <a:endParaRPr kumimoji="1" lang="en-US" altLang="zh-CN" sz="1200" b="1" dirty="0">
              <a:solidFill>
                <a:srgbClr val="FF0000"/>
              </a:solidFill>
              <a:latin typeface="Courier" pitchFamily="2" charset="0"/>
            </a:endParaRPr>
          </a:p>
          <a:p>
            <a:pPr>
              <a:lnSpc>
                <a:spcPct val="175000"/>
              </a:lnSpc>
            </a:pPr>
            <a:r>
              <a:rPr kumimoji="1" lang="en-US" altLang="zh-CN" sz="1200" b="1" dirty="0" err="1">
                <a:solidFill>
                  <a:srgbClr val="FF0000"/>
                </a:solidFill>
                <a:latin typeface="Courier" pitchFamily="2" charset="0"/>
              </a:rPr>
              <a:t>Parameter@Grad</a:t>
            </a:r>
            <a:endParaRPr kumimoji="1" lang="en-US" altLang="zh-CN" sz="1200" b="1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2490502-4EC8-5F46-A194-5AC1D81038B2}"/>
              </a:ext>
            </a:extLst>
          </p:cNvPr>
          <p:cNvSpPr/>
          <p:nvPr/>
        </p:nvSpPr>
        <p:spPr>
          <a:xfrm>
            <a:off x="3439636" y="4456639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75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前向计算得出</a:t>
            </a: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Loss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D78639B-A310-A04E-A949-D5C7D197C4C8}"/>
              </a:ext>
            </a:extLst>
          </p:cNvPr>
          <p:cNvSpPr/>
          <p:nvPr/>
        </p:nvSpPr>
        <p:spPr>
          <a:xfrm>
            <a:off x="5417105" y="4456639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75000"/>
              </a:lnSpc>
            </a:pP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反向计算得出本卡</a:t>
            </a:r>
            <a:r>
              <a:rPr kumimoji="1" lang="en-US" altLang="zh-CN" sz="1200" b="1" dirty="0" err="1">
                <a:solidFill>
                  <a:schemeClr val="tx1"/>
                </a:solidFill>
                <a:latin typeface="Courier" pitchFamily="2" charset="0"/>
              </a:rPr>
              <a:t>Parameter@Grad</a:t>
            </a:r>
            <a:endParaRPr kumimoji="1" lang="en-US" altLang="zh-CN" sz="1200" b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D1CA70BB-C179-264C-8A1E-0BA1D73FF1E8}"/>
              </a:ext>
            </a:extLst>
          </p:cNvPr>
          <p:cNvCxnSpPr>
            <a:stCxn id="59" idx="3"/>
            <a:endCxn id="60" idx="1"/>
          </p:cNvCxnSpPr>
          <p:nvPr/>
        </p:nvCxnSpPr>
        <p:spPr>
          <a:xfrm>
            <a:off x="4919234" y="3667578"/>
            <a:ext cx="4978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DFF65DC1-277E-F542-9614-52A8099C748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>
            <a:off x="4919234" y="4751470"/>
            <a:ext cx="4978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4853719-3E20-CD4A-AD9E-4487FDBBA052}"/>
              </a:ext>
            </a:extLst>
          </p:cNvPr>
          <p:cNvCxnSpPr>
            <a:cxnSpLocks/>
            <a:stCxn id="60" idx="3"/>
            <a:endCxn id="56" idx="1"/>
          </p:cNvCxnSpPr>
          <p:nvPr/>
        </p:nvCxnSpPr>
        <p:spPr>
          <a:xfrm>
            <a:off x="6896703" y="3667578"/>
            <a:ext cx="497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B22AB6A4-F3A4-7C49-9F7E-4E97C88DA00B}"/>
              </a:ext>
            </a:extLst>
          </p:cNvPr>
          <p:cNvCxnSpPr>
            <a:cxnSpLocks/>
            <a:stCxn id="60" idx="3"/>
            <a:endCxn id="66" idx="1"/>
          </p:cNvCxnSpPr>
          <p:nvPr/>
        </p:nvCxnSpPr>
        <p:spPr>
          <a:xfrm>
            <a:off x="6896703" y="3667578"/>
            <a:ext cx="497872" cy="10838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8F511979-0FDA-1441-9849-1784F7E076BE}"/>
              </a:ext>
            </a:extLst>
          </p:cNvPr>
          <p:cNvCxnSpPr>
            <a:cxnSpLocks/>
            <a:stCxn id="68" idx="3"/>
            <a:endCxn id="56" idx="1"/>
          </p:cNvCxnSpPr>
          <p:nvPr/>
        </p:nvCxnSpPr>
        <p:spPr>
          <a:xfrm flipV="1">
            <a:off x="6896703" y="3667578"/>
            <a:ext cx="497872" cy="10838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6271260D-606D-7B47-9377-B23AA2911570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6896703" y="4751470"/>
            <a:ext cx="497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0D87C040-3F96-6840-B03D-52B2D677A7F4}"/>
              </a:ext>
            </a:extLst>
          </p:cNvPr>
          <p:cNvSpPr/>
          <p:nvPr/>
        </p:nvSpPr>
        <p:spPr>
          <a:xfrm>
            <a:off x="9327982" y="4451161"/>
            <a:ext cx="1479598" cy="589661"/>
          </a:xfrm>
          <a:prstGeom prst="rect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75000"/>
              </a:lnSpc>
            </a:pP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Optimize</a:t>
            </a:r>
            <a:r>
              <a:rPr kumimoji="1" lang="zh-CN" altLang="en-US" sz="1200" b="1" dirty="0">
                <a:solidFill>
                  <a:schemeClr val="tx1"/>
                </a:solidFill>
                <a:latin typeface="Courier" pitchFamily="2" charset="0"/>
              </a:rPr>
              <a:t>更新</a:t>
            </a:r>
            <a:r>
              <a:rPr kumimoji="1" lang="en-US" altLang="zh-CN" sz="1200" b="1" dirty="0">
                <a:solidFill>
                  <a:schemeClr val="tx1"/>
                </a:solidFill>
                <a:latin typeface="Courier" pitchFamily="2" charset="0"/>
              </a:rPr>
              <a:t>Parameter</a:t>
            </a:r>
            <a:endParaRPr kumimoji="1" lang="en" altLang="zh-CN" sz="1200" b="1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B2E9E61F-5860-E34A-9619-CACB31E83C42}"/>
              </a:ext>
            </a:extLst>
          </p:cNvPr>
          <p:cNvCxnSpPr>
            <a:cxnSpLocks/>
            <a:stCxn id="56" idx="3"/>
            <a:endCxn id="64" idx="1"/>
          </p:cNvCxnSpPr>
          <p:nvPr/>
        </p:nvCxnSpPr>
        <p:spPr>
          <a:xfrm flipV="1">
            <a:off x="8874173" y="3667577"/>
            <a:ext cx="45380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DE915906-DD04-184F-AB45-81E214A015BB}"/>
              </a:ext>
            </a:extLst>
          </p:cNvPr>
          <p:cNvCxnSpPr>
            <a:cxnSpLocks/>
            <a:stCxn id="66" idx="3"/>
            <a:endCxn id="86" idx="1"/>
          </p:cNvCxnSpPr>
          <p:nvPr/>
        </p:nvCxnSpPr>
        <p:spPr>
          <a:xfrm flipV="1">
            <a:off x="8874173" y="4745992"/>
            <a:ext cx="453809" cy="5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15E92FE8-B2DB-F543-9F3D-7C4D4B1823C8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 flipV="1">
            <a:off x="2745482" y="3667578"/>
            <a:ext cx="694154" cy="541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11230C1E-6EF7-7E46-A469-CB402259F12E}"/>
              </a:ext>
            </a:extLst>
          </p:cNvPr>
          <p:cNvCxnSpPr>
            <a:cxnSpLocks/>
            <a:stCxn id="58" idx="3"/>
            <a:endCxn id="67" idx="1"/>
          </p:cNvCxnSpPr>
          <p:nvPr/>
        </p:nvCxnSpPr>
        <p:spPr>
          <a:xfrm>
            <a:off x="2745482" y="4209524"/>
            <a:ext cx="694154" cy="5419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469448C8-2ADB-414C-92B7-1C99F1F343CB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2754073" y="2313054"/>
            <a:ext cx="6941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A6B0C95F-FC65-1744-8ED6-635A69F2C79D}"/>
              </a:ext>
            </a:extLst>
          </p:cNvPr>
          <p:cNvCxnSpPr>
            <a:cxnSpLocks/>
            <a:stCxn id="55" idx="3"/>
            <a:endCxn id="65" idx="1"/>
          </p:cNvCxnSpPr>
          <p:nvPr/>
        </p:nvCxnSpPr>
        <p:spPr>
          <a:xfrm>
            <a:off x="4927825" y="2313054"/>
            <a:ext cx="4639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F32B3705-81F0-BD41-987E-8C74C26E8E04}"/>
              </a:ext>
            </a:extLst>
          </p:cNvPr>
          <p:cNvCxnSpPr>
            <a:cxnSpLocks/>
            <a:stCxn id="65" idx="3"/>
            <a:endCxn id="57" idx="1"/>
          </p:cNvCxnSpPr>
          <p:nvPr/>
        </p:nvCxnSpPr>
        <p:spPr>
          <a:xfrm>
            <a:off x="6871403" y="2313054"/>
            <a:ext cx="24565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67178EB0-CF6B-B242-99B3-7EB3EB2104EE}"/>
              </a:ext>
            </a:extLst>
          </p:cNvPr>
          <p:cNvSpPr/>
          <p:nvPr/>
        </p:nvSpPr>
        <p:spPr>
          <a:xfrm>
            <a:off x="62390" y="2128387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Executor</a:t>
            </a:r>
            <a:r>
              <a:rPr lang="zh-CN" altLang="en-US" dirty="0"/>
              <a:t>：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A2C793FA-1D51-9240-B0E3-B5C19FCC1D9E}"/>
              </a:ext>
            </a:extLst>
          </p:cNvPr>
          <p:cNvSpPr/>
          <p:nvPr/>
        </p:nvSpPr>
        <p:spPr>
          <a:xfrm>
            <a:off x="104851" y="4024857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PE</a:t>
            </a:r>
            <a:r>
              <a:rPr lang="zh-CN" altLang="en-US" dirty="0"/>
              <a:t>：</a:t>
            </a:r>
          </a:p>
        </p:txBody>
      </p: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27394F1E-9B32-4E4C-9072-DCFDA8DBD8A0}"/>
              </a:ext>
            </a:extLst>
          </p:cNvPr>
          <p:cNvCxnSpPr/>
          <p:nvPr/>
        </p:nvCxnSpPr>
        <p:spPr>
          <a:xfrm>
            <a:off x="62390" y="2952651"/>
            <a:ext cx="11878887" cy="6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1745DE76-FA1C-EA49-AE3A-28D2F3632B35}"/>
              </a:ext>
            </a:extLst>
          </p:cNvPr>
          <p:cNvCxnSpPr/>
          <p:nvPr/>
        </p:nvCxnSpPr>
        <p:spPr>
          <a:xfrm>
            <a:off x="3085032" y="3170490"/>
            <a:ext cx="0" cy="3606325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4BDB346E-C5FB-AF4F-BB2C-4AF14028E9AD}"/>
              </a:ext>
            </a:extLst>
          </p:cNvPr>
          <p:cNvSpPr/>
          <p:nvPr/>
        </p:nvSpPr>
        <p:spPr>
          <a:xfrm>
            <a:off x="1137736" y="5452660"/>
            <a:ext cx="1616337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Run</a:t>
            </a:r>
            <a:r>
              <a:rPr lang="zh-CN" altLang="en-US" sz="1600" dirty="0"/>
              <a:t>前，由</a:t>
            </a:r>
            <a:r>
              <a:rPr lang="en-US" altLang="zh-CN" sz="1600" dirty="0"/>
              <a:t>Python</a:t>
            </a:r>
            <a:r>
              <a:rPr lang="zh-CN" altLang="en-US" sz="1600" dirty="0"/>
              <a:t>准备数据，</a:t>
            </a:r>
            <a:r>
              <a:rPr lang="en-US" altLang="zh-CN" sz="1600" dirty="0"/>
              <a:t>C++</a:t>
            </a:r>
            <a:r>
              <a:rPr lang="zh-CN" altLang="en-US" sz="1600" dirty="0"/>
              <a:t>负责分发</a:t>
            </a:r>
          </a:p>
        </p:txBody>
      </p: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1E62546D-BDC3-8444-9608-506B332EE41A}"/>
              </a:ext>
            </a:extLst>
          </p:cNvPr>
          <p:cNvCxnSpPr/>
          <p:nvPr/>
        </p:nvCxnSpPr>
        <p:spPr>
          <a:xfrm>
            <a:off x="7145639" y="3170490"/>
            <a:ext cx="0" cy="3606325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B1524632-5588-2344-9C7D-E868801C7391}"/>
              </a:ext>
            </a:extLst>
          </p:cNvPr>
          <p:cNvCxnSpPr/>
          <p:nvPr/>
        </p:nvCxnSpPr>
        <p:spPr>
          <a:xfrm>
            <a:off x="9101077" y="3170490"/>
            <a:ext cx="0" cy="3606325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EE96DA58-D978-2C46-ADF3-265920691E59}"/>
              </a:ext>
            </a:extLst>
          </p:cNvPr>
          <p:cNvSpPr/>
          <p:nvPr/>
        </p:nvSpPr>
        <p:spPr>
          <a:xfrm>
            <a:off x="4162304" y="5452660"/>
            <a:ext cx="2298268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由</a:t>
            </a:r>
            <a:r>
              <a:rPr lang="en-US" altLang="zh-CN" sz="1600" dirty="0" err="1"/>
              <a:t>MultiDevicePass</a:t>
            </a:r>
            <a:r>
              <a:rPr lang="zh-CN" altLang="en-US" sz="1600" dirty="0"/>
              <a:t>将</a:t>
            </a:r>
            <a:r>
              <a:rPr lang="en-US" altLang="zh-CN" sz="1600" dirty="0"/>
              <a:t>Graph</a:t>
            </a:r>
            <a:r>
              <a:rPr lang="zh-CN" altLang="en-US" sz="1600" dirty="0"/>
              <a:t>复制</a:t>
            </a:r>
            <a:r>
              <a:rPr lang="en-US" altLang="zh-CN" sz="1600" dirty="0"/>
              <a:t>N</a:t>
            </a:r>
            <a:r>
              <a:rPr lang="zh-CN" altLang="en-US" sz="1600" dirty="0"/>
              <a:t>份，每份</a:t>
            </a:r>
            <a:r>
              <a:rPr lang="en-US" altLang="zh-CN" sz="1600" dirty="0"/>
              <a:t>Graph</a:t>
            </a:r>
            <a:r>
              <a:rPr lang="zh-CN" altLang="en-US" sz="1600" dirty="0"/>
              <a:t>驱动一个</a:t>
            </a:r>
            <a:r>
              <a:rPr lang="en-US" altLang="zh-CN" sz="1600" dirty="0"/>
              <a:t>GPU</a:t>
            </a:r>
            <a:r>
              <a:rPr lang="zh-CN" altLang="en-US" sz="1600" dirty="0"/>
              <a:t>。</a:t>
            </a:r>
            <a:r>
              <a:rPr lang="en-US" altLang="zh-CN" sz="1600" dirty="0"/>
              <a:t>N</a:t>
            </a:r>
            <a:r>
              <a:rPr lang="zh-CN" altLang="en-US" sz="1600" dirty="0"/>
              <a:t>个</a:t>
            </a:r>
            <a:r>
              <a:rPr lang="en-US" altLang="zh-CN" sz="1600" dirty="0"/>
              <a:t>Graph</a:t>
            </a:r>
            <a:r>
              <a:rPr lang="zh-CN" altLang="en-US" sz="1600" dirty="0"/>
              <a:t>组成一个大的</a:t>
            </a:r>
            <a:r>
              <a:rPr lang="en-US" altLang="zh-CN" sz="1600" dirty="0"/>
              <a:t>Graph</a:t>
            </a:r>
            <a:r>
              <a:rPr lang="zh-CN" altLang="en-US" sz="1600" dirty="0"/>
              <a:t>。</a:t>
            </a:r>
          </a:p>
        </p:txBody>
      </p: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8D4F270A-C10C-314D-9A0F-137E765528F1}"/>
              </a:ext>
            </a:extLst>
          </p:cNvPr>
          <p:cNvCxnSpPr>
            <a:cxnSpLocks/>
            <a:stCxn id="118" idx="0"/>
            <a:endCxn id="68" idx="2"/>
          </p:cNvCxnSpPr>
          <p:nvPr/>
        </p:nvCxnSpPr>
        <p:spPr>
          <a:xfrm flipV="1">
            <a:off x="5311438" y="5046300"/>
            <a:ext cx="845466" cy="40636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5C36D393-7CD3-4048-93FD-52FC0B313281}"/>
              </a:ext>
            </a:extLst>
          </p:cNvPr>
          <p:cNvCxnSpPr>
            <a:cxnSpLocks/>
            <a:stCxn id="118" idx="0"/>
            <a:endCxn id="67" idx="2"/>
          </p:cNvCxnSpPr>
          <p:nvPr/>
        </p:nvCxnSpPr>
        <p:spPr>
          <a:xfrm flipH="1" flipV="1">
            <a:off x="4179435" y="5046300"/>
            <a:ext cx="1132003" cy="40636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45667BB3-6E10-104D-B0CB-3512257C41B0}"/>
              </a:ext>
            </a:extLst>
          </p:cNvPr>
          <p:cNvCxnSpPr>
            <a:cxnSpLocks/>
            <a:stCxn id="118" idx="0"/>
            <a:endCxn id="86" idx="2"/>
          </p:cNvCxnSpPr>
          <p:nvPr/>
        </p:nvCxnSpPr>
        <p:spPr>
          <a:xfrm flipV="1">
            <a:off x="5311438" y="5040822"/>
            <a:ext cx="4756343" cy="41183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51DFE31B-4D80-7546-B275-43976232937B}"/>
              </a:ext>
            </a:extLst>
          </p:cNvPr>
          <p:cNvSpPr/>
          <p:nvPr/>
        </p:nvSpPr>
        <p:spPr>
          <a:xfrm>
            <a:off x="7211380" y="5461069"/>
            <a:ext cx="1821525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由</a:t>
            </a:r>
            <a:r>
              <a:rPr lang="en-US" altLang="zh-CN" sz="1600" dirty="0" err="1"/>
              <a:t>MultiDevicePass</a:t>
            </a:r>
            <a:r>
              <a:rPr lang="zh-CN" altLang="en-US" sz="1600" dirty="0"/>
              <a:t>插入</a:t>
            </a:r>
            <a:r>
              <a:rPr lang="en-US" altLang="zh-CN" sz="1600" dirty="0"/>
              <a:t>Reduce</a:t>
            </a:r>
            <a:r>
              <a:rPr lang="zh-CN" altLang="en-US" sz="1600" dirty="0"/>
              <a:t> </a:t>
            </a:r>
            <a:r>
              <a:rPr lang="en-US" altLang="zh-CN" sz="1600" dirty="0"/>
              <a:t>OP</a:t>
            </a:r>
            <a:r>
              <a:rPr lang="zh-CN" altLang="en-US" sz="1600" dirty="0"/>
              <a:t>完成数据同步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C0952C0-ED01-2C40-9372-C17B7A5D7C32}"/>
              </a:ext>
            </a:extLst>
          </p:cNvPr>
          <p:cNvSpPr/>
          <p:nvPr/>
        </p:nvSpPr>
        <p:spPr>
          <a:xfrm>
            <a:off x="9253880" y="5461069"/>
            <a:ext cx="1821525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结束后由</a:t>
            </a:r>
            <a:r>
              <a:rPr lang="en-US" altLang="zh-CN" sz="1600" dirty="0" err="1"/>
              <a:t>FetchOpHandle</a:t>
            </a:r>
            <a:r>
              <a:rPr lang="zh-CN" altLang="en-US" sz="1600" dirty="0"/>
              <a:t>收集数据（图里无体现）</a:t>
            </a:r>
          </a:p>
        </p:txBody>
      </p:sp>
    </p:spTree>
    <p:extLst>
      <p:ext uri="{BB962C8B-B14F-4D97-AF65-F5344CB8AC3E}">
        <p14:creationId xmlns:p14="http://schemas.microsoft.com/office/powerpoint/2010/main" val="62984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86" grpId="0" animBg="1"/>
      <p:bldP spid="110" grpId="0"/>
      <p:bldP spid="111" grpId="0"/>
      <p:bldP spid="115" grpId="0" animBg="1"/>
      <p:bldP spid="118" grpId="0" animBg="1"/>
      <p:bldP spid="130" grpId="0" animBg="1"/>
      <p:bldP spid="4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" altLang="zh-CN" sz="2800" dirty="0">
                <a:latin typeface="Courier" pitchFamily="2" charset="0"/>
              </a:rPr>
              <a:t>Pass</a:t>
            </a:r>
            <a:r>
              <a:rPr kumimoji="1" lang="en-US" altLang="zh-CN" sz="2800" dirty="0">
                <a:latin typeface="Courier" pitchFamily="2" charset="0"/>
              </a:rPr>
              <a:t>——</a:t>
            </a:r>
            <a:r>
              <a:rPr kumimoji="1" lang="en-US" altLang="zh-CN" sz="2800" dirty="0" err="1">
                <a:latin typeface="Courier" pitchFamily="2" charset="0"/>
              </a:rPr>
              <a:t>MultiDevicePass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354D145-95D3-334B-BD31-E138A069E638}"/>
              </a:ext>
            </a:extLst>
          </p:cNvPr>
          <p:cNvSpPr/>
          <p:nvPr/>
        </p:nvSpPr>
        <p:spPr>
          <a:xfrm>
            <a:off x="160019" y="979130"/>
            <a:ext cx="11573357" cy="1649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此外，</a:t>
            </a:r>
            <a:r>
              <a:rPr kumimoji="1" lang="en-US" altLang="zh-CN" sz="2000" dirty="0" err="1">
                <a:latin typeface="Courier" pitchFamily="2" charset="0"/>
              </a:rPr>
              <a:t>MultiDevicePass</a:t>
            </a:r>
            <a:r>
              <a:rPr kumimoji="1" lang="zh-CN" altLang="en-US" sz="2000" dirty="0">
                <a:latin typeface="Courier" pitchFamily="2" charset="0"/>
              </a:rPr>
              <a:t>为每个</a:t>
            </a:r>
            <a:r>
              <a:rPr kumimoji="1" lang="en-US" altLang="zh-CN" sz="2000" dirty="0" err="1">
                <a:latin typeface="Courier" pitchFamily="2" charset="0"/>
              </a:rPr>
              <a:t>Parameter@Grad</a:t>
            </a:r>
            <a:r>
              <a:rPr kumimoji="1" lang="zh-CN" altLang="en-US" sz="2000" dirty="0">
                <a:latin typeface="Courier" pitchFamily="2" charset="0"/>
              </a:rPr>
              <a:t>都生成了一个</a:t>
            </a:r>
            <a:r>
              <a:rPr kumimoji="1" lang="en-US" altLang="zh-CN" sz="2000" dirty="0" err="1">
                <a:latin typeface="Courier" pitchFamily="2" charset="0"/>
              </a:rPr>
              <a:t>ReduceAllOP</a:t>
            </a:r>
            <a:r>
              <a:rPr kumimoji="1" lang="zh-CN" altLang="en-US" sz="2000" dirty="0">
                <a:latin typeface="Courier" pitchFamily="2" charset="0"/>
              </a:rPr>
              <a:t>，这样的通信效率低。</a:t>
            </a:r>
            <a:r>
              <a:rPr kumimoji="1" lang="en" altLang="zh-CN" sz="2000" dirty="0" err="1">
                <a:latin typeface="Courier" pitchFamily="2" charset="0"/>
              </a:rPr>
              <a:t>FuseAllReduceOpPass</a:t>
            </a:r>
            <a:r>
              <a:rPr kumimoji="1" lang="zh-CN" altLang="en" sz="2000" dirty="0">
                <a:latin typeface="Courier" pitchFamily="2" charset="0"/>
              </a:rPr>
              <a:t>可以将</a:t>
            </a:r>
            <a:r>
              <a:rPr kumimoji="1" lang="zh-CN" altLang="en-US" sz="2000" dirty="0">
                <a:latin typeface="Courier" pitchFamily="2" charset="0"/>
              </a:rPr>
              <a:t>多个</a:t>
            </a:r>
            <a:r>
              <a:rPr kumimoji="1" lang="en-US" altLang="zh-CN" sz="2000" dirty="0" err="1">
                <a:latin typeface="Courier" pitchFamily="2" charset="0"/>
              </a:rPr>
              <a:t>ReduceAllOP</a:t>
            </a:r>
            <a:r>
              <a:rPr kumimoji="1" lang="zh-CN" altLang="en-US" sz="2000" dirty="0">
                <a:latin typeface="Courier" pitchFamily="2" charset="0"/>
              </a:rPr>
              <a:t>合并成了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个</a:t>
            </a:r>
            <a:r>
              <a:rPr kumimoji="1" lang="en-US" altLang="zh-CN" sz="2000" dirty="0" err="1">
                <a:latin typeface="Courier" pitchFamily="2" charset="0"/>
              </a:rPr>
              <a:t>FusedReduceAll</a:t>
            </a:r>
            <a:r>
              <a:rPr kumimoji="1" lang="zh-CN" altLang="en-US" sz="2000" dirty="0">
                <a:latin typeface="Courier" pitchFamily="2" charset="0"/>
              </a:rPr>
              <a:t>。</a:t>
            </a:r>
            <a:endParaRPr kumimoji="1" lang="en" altLang="zh-CN" sz="2000" dirty="0">
              <a:latin typeface="Courier" pitchFamily="2" charset="0"/>
            </a:endParaRPr>
          </a:p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endParaRPr kumimoji="1" lang="en-US" altLang="zh-CN" sz="2000" dirty="0">
              <a:latin typeface="Courier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554216-DBCB-A348-821E-EC0DF83EB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951" y="0"/>
            <a:ext cx="5998679" cy="68446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E8A17F-BB83-C74F-9A3B-32BE7B5CD7CA}"/>
              </a:ext>
            </a:extLst>
          </p:cNvPr>
          <p:cNvSpPr/>
          <p:nvPr/>
        </p:nvSpPr>
        <p:spPr>
          <a:xfrm>
            <a:off x="669663" y="5053263"/>
            <a:ext cx="1663734" cy="732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chemeClr val="tx1"/>
                </a:solidFill>
              </a:rPr>
              <a:t>FusedReduceAll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F83BB2C-CEB6-8342-A787-F1D9A1960E58}"/>
              </a:ext>
            </a:extLst>
          </p:cNvPr>
          <p:cNvCxnSpPr>
            <a:stCxn id="6" idx="3"/>
          </p:cNvCxnSpPr>
          <p:nvPr/>
        </p:nvCxnSpPr>
        <p:spPr>
          <a:xfrm>
            <a:off x="2333397" y="5419446"/>
            <a:ext cx="3190899" cy="5251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50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920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 ——</a:t>
            </a:r>
            <a:r>
              <a:rPr kumimoji="1" lang="en" altLang="zh-CN" sz="2800" dirty="0">
                <a:latin typeface="Courier" pitchFamily="2" charset="0"/>
              </a:rPr>
              <a:t>Pass</a:t>
            </a:r>
            <a:r>
              <a:rPr kumimoji="1" lang="en-US" altLang="zh-CN" sz="2800" dirty="0">
                <a:latin typeface="Courier" pitchFamily="2" charset="0"/>
              </a:rPr>
              <a:t>——</a:t>
            </a:r>
            <a:r>
              <a:rPr kumimoji="1" lang="en-US" altLang="zh-CN" sz="2800" dirty="0" err="1">
                <a:latin typeface="Courier" pitchFamily="2" charset="0"/>
              </a:rPr>
              <a:t>MultiDevicePass</a:t>
            </a:r>
            <a:r>
              <a:rPr kumimoji="1" lang="en-US" altLang="zh-CN" sz="2800" b="1" dirty="0"/>
              <a:t>——</a:t>
            </a:r>
            <a:r>
              <a:rPr kumimoji="1" lang="en-US" altLang="zh-CN" sz="2800" dirty="0">
                <a:latin typeface="Courier" pitchFamily="2" charset="0"/>
              </a:rPr>
              <a:t>Handle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2D1544-00E8-C64C-AA1B-1A07A99334B5}"/>
              </a:ext>
            </a:extLst>
          </p:cNvPr>
          <p:cNvSpPr/>
          <p:nvPr/>
        </p:nvSpPr>
        <p:spPr>
          <a:xfrm>
            <a:off x="293108" y="884804"/>
            <a:ext cx="11071445" cy="522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Handle</a:t>
            </a:r>
            <a:r>
              <a:rPr kumimoji="1" lang="zh-CN" altLang="en-US" dirty="0">
                <a:latin typeface="Courier" pitchFamily="2" charset="0"/>
              </a:rPr>
              <a:t>用于</a:t>
            </a:r>
            <a:r>
              <a:rPr kumimoji="1" lang="en-US" altLang="zh-CN" dirty="0">
                <a:latin typeface="Courier" pitchFamily="2" charset="0"/>
              </a:rPr>
              <a:t>GPU</a:t>
            </a:r>
            <a:r>
              <a:rPr kumimoji="1" lang="zh-CN" altLang="en-US" dirty="0">
                <a:latin typeface="Courier" pitchFamily="2" charset="0"/>
              </a:rPr>
              <a:t>间</a:t>
            </a:r>
            <a:r>
              <a:rPr kumimoji="1" lang="en-US" altLang="zh-CN" dirty="0">
                <a:latin typeface="Courier" pitchFamily="2" charset="0"/>
              </a:rPr>
              <a:t>OP</a:t>
            </a:r>
            <a:r>
              <a:rPr kumimoji="1" lang="zh-CN" altLang="en-US" dirty="0">
                <a:latin typeface="Courier" pitchFamily="2" charset="0"/>
              </a:rPr>
              <a:t>的同步控制，如</a:t>
            </a:r>
            <a:r>
              <a:rPr kumimoji="1" lang="en-US" altLang="zh-CN" dirty="0" err="1">
                <a:latin typeface="Courier" pitchFamily="2" charset="0"/>
              </a:rPr>
              <a:t>FusedReduceAllOP</a:t>
            </a:r>
            <a:r>
              <a:rPr kumimoji="1" lang="zh-CN" altLang="en-US" dirty="0">
                <a:latin typeface="Courier" pitchFamily="2" charset="0"/>
              </a:rPr>
              <a:t>执行完，所有</a:t>
            </a:r>
            <a:r>
              <a:rPr kumimoji="1" lang="en-US" altLang="zh-CN" dirty="0" err="1">
                <a:latin typeface="Courier" pitchFamily="2" charset="0"/>
              </a:rPr>
              <a:t>OptimizeOP</a:t>
            </a:r>
            <a:r>
              <a:rPr kumimoji="1" lang="zh-CN" altLang="en-US" dirty="0">
                <a:latin typeface="Courier" pitchFamily="2" charset="0"/>
              </a:rPr>
              <a:t>才能执行。</a:t>
            </a:r>
            <a:endParaRPr kumimoji="1" lang="en-US" altLang="zh-CN" dirty="0">
              <a:latin typeface="Courier" pitchFamily="2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B737F9A-A89A-324D-AD92-53339FF52F7F}"/>
              </a:ext>
            </a:extLst>
          </p:cNvPr>
          <p:cNvSpPr/>
          <p:nvPr/>
        </p:nvSpPr>
        <p:spPr>
          <a:xfrm>
            <a:off x="1055361" y="2379684"/>
            <a:ext cx="598206" cy="5982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DEE51D2-FDA6-EE45-8D58-FBC4328E6F05}"/>
              </a:ext>
            </a:extLst>
          </p:cNvPr>
          <p:cNvSpPr/>
          <p:nvPr/>
        </p:nvSpPr>
        <p:spPr>
          <a:xfrm>
            <a:off x="2029581" y="2379684"/>
            <a:ext cx="598206" cy="598205"/>
          </a:xfrm>
          <a:prstGeom prst="ellipse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</a:rPr>
              <a:t>fc_0.w_0</a:t>
            </a:r>
            <a:endParaRPr kumimoji="1"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8724567-9209-EB48-AD87-4152984BCE75}"/>
              </a:ext>
            </a:extLst>
          </p:cNvPr>
          <p:cNvSpPr/>
          <p:nvPr/>
        </p:nvSpPr>
        <p:spPr>
          <a:xfrm>
            <a:off x="3003801" y="2379684"/>
            <a:ext cx="598206" cy="598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E891BD7-8CEA-A948-9C2F-0CC9892CF325}"/>
              </a:ext>
            </a:extLst>
          </p:cNvPr>
          <p:cNvCxnSpPr>
            <a:cxnSpLocks/>
          </p:cNvCxnSpPr>
          <p:nvPr/>
        </p:nvCxnSpPr>
        <p:spPr>
          <a:xfrm>
            <a:off x="1670659" y="2678787"/>
            <a:ext cx="376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5CACAA5-96F8-DF48-9C26-1E78B9386AFF}"/>
              </a:ext>
            </a:extLst>
          </p:cNvPr>
          <p:cNvCxnSpPr>
            <a:cxnSpLocks/>
          </p:cNvCxnSpPr>
          <p:nvPr/>
        </p:nvCxnSpPr>
        <p:spPr>
          <a:xfrm>
            <a:off x="2644879" y="2678787"/>
            <a:ext cx="376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956F7F9-786C-334D-B52F-C6293B83972A}"/>
              </a:ext>
            </a:extLst>
          </p:cNvPr>
          <p:cNvSpPr/>
          <p:nvPr/>
        </p:nvSpPr>
        <p:spPr>
          <a:xfrm>
            <a:off x="941530" y="2517204"/>
            <a:ext cx="8258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" altLang="zh-CN" sz="1050" dirty="0" err="1">
                <a:latin typeface="Courier" pitchFamily="2" charset="0"/>
              </a:rPr>
              <a:t>ReduceOp</a:t>
            </a:r>
            <a:endParaRPr kumimoji="1" lang="en" altLang="zh-CN" sz="1050" dirty="0">
              <a:latin typeface="Courier" pitchFamily="2" charset="0"/>
            </a:endParaRPr>
          </a:p>
          <a:p>
            <a:pPr algn="ctr"/>
            <a:r>
              <a:rPr kumimoji="1" lang="en" altLang="zh-CN" sz="1050" dirty="0">
                <a:latin typeface="Courier" pitchFamily="2" charset="0"/>
              </a:rPr>
              <a:t>GPU</a:t>
            </a:r>
            <a:r>
              <a:rPr kumimoji="1" lang="en-US" altLang="zh-CN" sz="1050" dirty="0">
                <a:latin typeface="Courier" pitchFamily="2" charset="0"/>
              </a:rPr>
              <a:t>1</a:t>
            </a:r>
            <a:endParaRPr lang="zh-CN" altLang="en-US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878D20-6D5A-5E4E-9639-81FDA24EA4AC}"/>
              </a:ext>
            </a:extLst>
          </p:cNvPr>
          <p:cNvSpPr/>
          <p:nvPr/>
        </p:nvSpPr>
        <p:spPr>
          <a:xfrm>
            <a:off x="3010196" y="2494904"/>
            <a:ext cx="58541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" altLang="zh-CN" sz="1050" dirty="0" err="1">
                <a:latin typeface="Courier" pitchFamily="2" charset="0"/>
              </a:rPr>
              <a:t>SGDOp</a:t>
            </a:r>
            <a:endParaRPr kumimoji="1" lang="en" altLang="zh-CN" sz="1050" dirty="0">
              <a:latin typeface="Courier" pitchFamily="2" charset="0"/>
            </a:endParaRPr>
          </a:p>
          <a:p>
            <a:pPr algn="ctr"/>
            <a:r>
              <a:rPr kumimoji="1" lang="en" altLang="zh-CN" sz="1050" dirty="0">
                <a:latin typeface="Courier" pitchFamily="2" charset="0"/>
              </a:rPr>
              <a:t>GPU</a:t>
            </a:r>
            <a:r>
              <a:rPr kumimoji="1" lang="en-US" altLang="zh-CN" sz="1050" dirty="0">
                <a:latin typeface="Courier" pitchFamily="2" charset="0"/>
              </a:rPr>
              <a:t>2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D7EDA0-CDAA-5049-A63E-A3603D21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20" y="1587589"/>
            <a:ext cx="4895880" cy="42802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BE3B06-4AB0-3743-B078-CDF4C5AD1778}"/>
              </a:ext>
            </a:extLst>
          </p:cNvPr>
          <p:cNvSpPr/>
          <p:nvPr/>
        </p:nvSpPr>
        <p:spPr>
          <a:xfrm>
            <a:off x="531645" y="3950318"/>
            <a:ext cx="4451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>
                <a:latin typeface="Courier" pitchFamily="2" charset="0"/>
              </a:rPr>
              <a:t>EventRecord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 err="1">
                <a:latin typeface="Courier" pitchFamily="2" charset="0"/>
              </a:rPr>
              <a:t>WaitEvent</a:t>
            </a:r>
            <a:r>
              <a:rPr kumimoji="1" lang="zh-CN" altLang="en-US" dirty="0">
                <a:latin typeface="Courier" pitchFamily="2" charset="0"/>
              </a:rPr>
              <a:t>在都是告诉</a:t>
            </a:r>
            <a:r>
              <a:rPr kumimoji="1" lang="en-US" altLang="zh-CN" dirty="0">
                <a:latin typeface="Courier" pitchFamily="2" charset="0"/>
              </a:rPr>
              <a:t>Stream</a:t>
            </a:r>
            <a:r>
              <a:rPr kumimoji="1" lang="zh-CN" altLang="en-US" dirty="0">
                <a:latin typeface="Courier" pitchFamily="2" charset="0"/>
              </a:rPr>
              <a:t>如何同步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4379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kumimoji="1" lang="en" altLang="zh-CN" sz="2800" dirty="0">
                <a:latin typeface="Courier" pitchFamily="2" charset="0"/>
              </a:rPr>
              <a:t>Pass</a:t>
            </a:r>
            <a:r>
              <a:rPr kumimoji="1" lang="en-US" altLang="zh-CN" sz="2800" dirty="0">
                <a:latin typeface="Courier" pitchFamily="2" charset="0"/>
              </a:rPr>
              <a:t>——</a:t>
            </a:r>
            <a:r>
              <a:rPr kumimoji="1" lang="en-US" altLang="zh-CN" sz="2800" dirty="0" err="1">
                <a:latin typeface="Courier" pitchFamily="2" charset="0"/>
              </a:rPr>
              <a:t>MultiDevicePass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03B1DFD-FC36-A642-B598-1089C627C957}"/>
              </a:ext>
            </a:extLst>
          </p:cNvPr>
          <p:cNvSpPr/>
          <p:nvPr/>
        </p:nvSpPr>
        <p:spPr>
          <a:xfrm>
            <a:off x="160019" y="979130"/>
            <a:ext cx="11573357" cy="2186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总结：</a:t>
            </a:r>
            <a:r>
              <a:rPr kumimoji="1" lang="en-US" altLang="zh-CN" sz="2000" dirty="0" err="1">
                <a:latin typeface="Courier" pitchFamily="2" charset="0"/>
              </a:rPr>
              <a:t>MultiDevicePass</a:t>
            </a:r>
            <a:r>
              <a:rPr kumimoji="1" lang="en-US" altLang="zh-CN" sz="2000" dirty="0"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的三个任务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75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）复制多个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</a:p>
          <a:p>
            <a:pPr marL="800100" lvl="1" indent="-342900">
              <a:lnSpc>
                <a:spcPct val="175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Courier" pitchFamily="2" charset="0"/>
              </a:rPr>
              <a:t>2</a:t>
            </a:r>
            <a:r>
              <a:rPr kumimoji="1" lang="zh-CN" altLang="en-US" sz="2000" dirty="0">
                <a:latin typeface="Courier" pitchFamily="2" charset="0"/>
              </a:rPr>
              <a:t>）</a:t>
            </a:r>
            <a:r>
              <a:rPr kumimoji="1" lang="en-US" altLang="zh-CN" sz="2000" dirty="0" err="1">
                <a:latin typeface="Courier" pitchFamily="2" charset="0"/>
              </a:rPr>
              <a:t>ReduceAllOP</a:t>
            </a:r>
            <a:r>
              <a:rPr kumimoji="1" lang="zh-CN" altLang="en-US" sz="2000" dirty="0">
                <a:latin typeface="Courier" pitchFamily="2" charset="0"/>
              </a:rPr>
              <a:t>添加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75000"/>
              </a:lnSpc>
              <a:buFont typeface="Wingdings" pitchFamily="2" charset="2"/>
              <a:buChar char="Ø"/>
            </a:pPr>
            <a:r>
              <a:rPr kumimoji="1" lang="en-US" altLang="zh-CN" sz="2000" dirty="0">
                <a:latin typeface="Courier" pitchFamily="2" charset="0"/>
              </a:rPr>
              <a:t>3</a:t>
            </a:r>
            <a:r>
              <a:rPr kumimoji="1" lang="zh-CN" altLang="en-US" sz="2000" dirty="0">
                <a:latin typeface="Courier" pitchFamily="2" charset="0"/>
              </a:rPr>
              <a:t>）</a:t>
            </a:r>
            <a:r>
              <a:rPr kumimoji="1" lang="en-US" altLang="zh-CN" sz="2000" dirty="0">
                <a:latin typeface="Courier" pitchFamily="2" charset="0"/>
              </a:rPr>
              <a:t>Handle</a:t>
            </a:r>
            <a:r>
              <a:rPr kumimoji="1" lang="zh-CN" altLang="en-US" sz="2000" dirty="0">
                <a:latin typeface="Courier" pitchFamily="2" charset="0"/>
              </a:rPr>
              <a:t>创建</a:t>
            </a:r>
            <a:endParaRPr kumimoji="1" lang="en-US" altLang="zh-CN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31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lang="en-US" altLang="zh-CN" sz="2800" b="1" dirty="0" err="1"/>
              <a:t>SSAGraphExecutor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03B1DFD-FC36-A642-B598-1089C627C957}"/>
              </a:ext>
            </a:extLst>
          </p:cNvPr>
          <p:cNvSpPr/>
          <p:nvPr/>
        </p:nvSpPr>
        <p:spPr>
          <a:xfrm>
            <a:off x="151474" y="817083"/>
            <a:ext cx="11213080" cy="2070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6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MultiDevicePass</a:t>
            </a:r>
            <a:r>
              <a:rPr kumimoji="1" lang="zh-CN" altLang="en-US" sz="2000" dirty="0">
                <a:latin typeface="Courier" pitchFamily="2" charset="0"/>
              </a:rPr>
              <a:t>实现了多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的</a:t>
            </a:r>
            <a:r>
              <a:rPr kumimoji="1" lang="en-US" altLang="zh-CN" sz="2000" dirty="0">
                <a:latin typeface="Courier" pitchFamily="2" charset="0"/>
              </a:rPr>
              <a:t>”</a:t>
            </a:r>
            <a:r>
              <a:rPr kumimoji="1" lang="zh-CN" altLang="en-US" sz="2000" dirty="0">
                <a:latin typeface="Courier" pitchFamily="2" charset="0"/>
              </a:rPr>
              <a:t>并行</a:t>
            </a:r>
            <a:r>
              <a:rPr kumimoji="1" lang="en-US" altLang="zh-CN" sz="2000" dirty="0">
                <a:latin typeface="Courier" pitchFamily="2" charset="0"/>
              </a:rPr>
              <a:t>”</a:t>
            </a:r>
          </a:p>
          <a:p>
            <a:pPr marL="342900" indent="-342900">
              <a:lnSpc>
                <a:spcPct val="16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SSAGraphExecutor</a:t>
            </a:r>
            <a:r>
              <a:rPr kumimoji="1" lang="zh-CN" altLang="en-US" sz="2000" dirty="0">
                <a:latin typeface="Courier" pitchFamily="2" charset="0"/>
              </a:rPr>
              <a:t>则实现了多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的</a:t>
            </a:r>
            <a:r>
              <a:rPr kumimoji="1" lang="en-US" altLang="zh-CN" sz="2000" dirty="0">
                <a:latin typeface="Courier" pitchFamily="2" charset="0"/>
              </a:rPr>
              <a:t>”</a:t>
            </a:r>
            <a:r>
              <a:rPr kumimoji="1" lang="zh-CN" altLang="en-US" sz="2000" dirty="0">
                <a:latin typeface="Courier" pitchFamily="2" charset="0"/>
              </a:rPr>
              <a:t>并行（多线程），通常每个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建</a:t>
            </a:r>
            <a:r>
              <a:rPr kumimoji="1" lang="en-US" altLang="zh-CN" sz="2000" dirty="0">
                <a:latin typeface="Courier" pitchFamily="2" charset="0"/>
              </a:rPr>
              <a:t>4</a:t>
            </a:r>
            <a:r>
              <a:rPr kumimoji="1" lang="zh-CN" altLang="en-US" sz="2000" dirty="0">
                <a:latin typeface="Courier" pitchFamily="2" charset="0"/>
              </a:rPr>
              <a:t>个线程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indent="-342900">
              <a:lnSpc>
                <a:spcPct val="16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多线程的目的，是为了让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的</a:t>
            </a:r>
            <a:r>
              <a:rPr kumimoji="1" lang="en-US" altLang="zh-CN" sz="2000" dirty="0">
                <a:latin typeface="Courier" pitchFamily="2" charset="0"/>
              </a:rPr>
              <a:t>Context</a:t>
            </a:r>
            <a:r>
              <a:rPr kumimoji="1" lang="zh-CN" altLang="en-US" sz="2000" dirty="0">
                <a:latin typeface="Courier" pitchFamily="2" charset="0"/>
              </a:rPr>
              <a:t>的准备并发执行，如</a:t>
            </a:r>
            <a:r>
              <a:rPr kumimoji="1" lang="en-US" altLang="zh-CN" sz="2000" dirty="0" err="1">
                <a:latin typeface="Courier" pitchFamily="2" charset="0"/>
              </a:rPr>
              <a:t>OpRun</a:t>
            </a:r>
            <a:r>
              <a:rPr kumimoji="1" lang="zh-CN" altLang="en-US" sz="2000" dirty="0">
                <a:latin typeface="Courier" pitchFamily="2" charset="0"/>
              </a:rPr>
              <a:t>，</a:t>
            </a:r>
            <a:r>
              <a:rPr kumimoji="1" lang="en-US" altLang="zh-CN" sz="2000" dirty="0" err="1">
                <a:latin typeface="Courier" pitchFamily="2" charset="0"/>
              </a:rPr>
              <a:t>KernelCompute</a:t>
            </a:r>
            <a:r>
              <a:rPr kumimoji="1" lang="zh-CN" altLang="en-US" sz="2000" dirty="0">
                <a:latin typeface="Courier" pitchFamily="2" charset="0"/>
              </a:rPr>
              <a:t>。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indent="-342900">
              <a:lnSpc>
                <a:spcPct val="16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常用的</a:t>
            </a: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有：</a:t>
            </a:r>
            <a:r>
              <a:rPr kumimoji="1" lang="en-US" altLang="zh-CN" sz="2000" dirty="0" err="1">
                <a:latin typeface="Courier" pitchFamily="2" charset="0"/>
              </a:rPr>
              <a:t>ThreadedSSAGraphExecutor</a:t>
            </a:r>
            <a:r>
              <a:rPr kumimoji="1" lang="zh-CN" altLang="en-US" sz="2000" dirty="0">
                <a:latin typeface="Courier" pitchFamily="2" charset="0"/>
              </a:rPr>
              <a:t>、</a:t>
            </a:r>
            <a:r>
              <a:rPr kumimoji="1" lang="en-US" altLang="zh-CN" sz="2000" dirty="0" err="1">
                <a:latin typeface="Courier" pitchFamily="2" charset="0"/>
              </a:rPr>
              <a:t>FastThreadedGraphExecutor</a:t>
            </a:r>
            <a:endParaRPr kumimoji="1" lang="en-US" altLang="zh-CN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232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lang="en-US" altLang="zh-CN" sz="2800" b="1" dirty="0" err="1"/>
              <a:t>SSAGraphExecutor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03B1DFD-FC36-A642-B598-1089C627C957}"/>
              </a:ext>
            </a:extLst>
          </p:cNvPr>
          <p:cNvSpPr/>
          <p:nvPr/>
        </p:nvSpPr>
        <p:spPr>
          <a:xfrm>
            <a:off x="151474" y="817083"/>
            <a:ext cx="11213080" cy="2909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是不是能无限并发呢？</a:t>
            </a:r>
            <a:endParaRPr kumimoji="1" lang="en-US" altLang="zh-CN" sz="2000" dirty="0">
              <a:latin typeface="Courier" pitchFamily="2" charset="0"/>
            </a:endParaRPr>
          </a:p>
          <a:p>
            <a:pPr lvl="1">
              <a:lnSpc>
                <a:spcPct val="155000"/>
              </a:lnSpc>
            </a:pPr>
            <a:r>
              <a:rPr kumimoji="1" lang="en-US" altLang="zh-CN" sz="2000" dirty="0">
                <a:latin typeface="Courier" pitchFamily="2" charset="0"/>
              </a:rPr>
              <a:t>————</a:t>
            </a:r>
            <a:r>
              <a:rPr kumimoji="1" lang="zh-CN" altLang="en-US" sz="2000" dirty="0">
                <a:latin typeface="Courier" pitchFamily="2" charset="0"/>
              </a:rPr>
              <a:t>不能</a:t>
            </a:r>
            <a:r>
              <a:rPr kumimoji="1" lang="en-US" altLang="zh-CN" sz="2000" dirty="0">
                <a:latin typeface="Courier" pitchFamily="2" charset="0"/>
              </a:rPr>
              <a:t>OP2</a:t>
            </a:r>
            <a:r>
              <a:rPr kumimoji="1" lang="zh-CN" altLang="en-US" sz="2000" dirty="0">
                <a:latin typeface="Courier" pitchFamily="2" charset="0"/>
              </a:rPr>
              <a:t>需要提取</a:t>
            </a:r>
            <a:r>
              <a:rPr kumimoji="1" lang="en-US" altLang="zh-CN" sz="2000" dirty="0">
                <a:latin typeface="Courier" pitchFamily="2" charset="0"/>
              </a:rPr>
              <a:t>Var</a:t>
            </a:r>
            <a:r>
              <a:rPr kumimoji="1" lang="zh-CN" altLang="en-US" sz="2000" dirty="0">
                <a:latin typeface="Courier" pitchFamily="2" charset="0"/>
              </a:rPr>
              <a:t>的</a:t>
            </a:r>
            <a:r>
              <a:rPr kumimoji="1" lang="en-US" altLang="zh-CN" sz="2000" dirty="0">
                <a:latin typeface="Courier" pitchFamily="2" charset="0"/>
              </a:rPr>
              <a:t>Tensor</a:t>
            </a:r>
            <a:r>
              <a:rPr kumimoji="1" lang="zh-CN" altLang="en-US" sz="2000" dirty="0">
                <a:latin typeface="Courier" pitchFamily="2" charset="0"/>
              </a:rPr>
              <a:t>，但</a:t>
            </a:r>
            <a:r>
              <a:rPr kumimoji="1" lang="en-US" altLang="zh-CN" sz="2000" dirty="0">
                <a:latin typeface="Courier" pitchFamily="2" charset="0"/>
              </a:rPr>
              <a:t>Var</a:t>
            </a:r>
            <a:r>
              <a:rPr kumimoji="1" lang="zh-CN" altLang="en-US" sz="2000" dirty="0">
                <a:latin typeface="Courier" pitchFamily="2" charset="0"/>
              </a:rPr>
              <a:t>的</a:t>
            </a:r>
            <a:r>
              <a:rPr kumimoji="1" lang="en-US" altLang="zh-CN" sz="2000" dirty="0">
                <a:latin typeface="Courier" pitchFamily="2" charset="0"/>
              </a:rPr>
              <a:t>Tensor</a:t>
            </a:r>
            <a:r>
              <a:rPr kumimoji="1" lang="zh-CN" altLang="en-US" sz="2000" dirty="0">
                <a:latin typeface="Courier" pitchFamily="2" charset="0"/>
              </a:rPr>
              <a:t>需要</a:t>
            </a:r>
            <a:r>
              <a:rPr kumimoji="1" lang="en-US" altLang="zh-CN" sz="2000" dirty="0">
                <a:latin typeface="Courier" pitchFamily="2" charset="0"/>
              </a:rPr>
              <a:t>OP1</a:t>
            </a:r>
            <a:r>
              <a:rPr kumimoji="1" lang="zh-CN" altLang="en-US" sz="2000" dirty="0">
                <a:latin typeface="Courier" pitchFamily="2" charset="0"/>
              </a:rPr>
              <a:t>的分配。</a:t>
            </a:r>
            <a:r>
              <a:rPr kumimoji="1" lang="zh-CN" altLang="en-US" sz="2000" b="1" dirty="0">
                <a:latin typeface="Courier" pitchFamily="2" charset="0"/>
              </a:rPr>
              <a:t>因此需要在保证拓扑序的前提下并发，这样确保了</a:t>
            </a:r>
            <a:r>
              <a:rPr kumimoji="1" lang="en-US" altLang="zh-CN" sz="2000" b="1" dirty="0">
                <a:latin typeface="Courier" pitchFamily="2" charset="0"/>
              </a:rPr>
              <a:t>OP</a:t>
            </a:r>
            <a:r>
              <a:rPr kumimoji="1" lang="zh-CN" altLang="en-US" sz="2000" b="1" dirty="0">
                <a:latin typeface="Courier" pitchFamily="2" charset="0"/>
              </a:rPr>
              <a:t>进入</a:t>
            </a:r>
            <a:r>
              <a:rPr kumimoji="1" lang="en-US" altLang="zh-CN" sz="2000" b="1" dirty="0">
                <a:latin typeface="Courier" pitchFamily="2" charset="0"/>
              </a:rPr>
              <a:t>Stream</a:t>
            </a:r>
            <a:r>
              <a:rPr kumimoji="1" lang="zh-CN" altLang="en-US" sz="2000" b="1" dirty="0">
                <a:latin typeface="Courier" pitchFamily="2" charset="0"/>
              </a:rPr>
              <a:t>的拓扑序。</a:t>
            </a:r>
            <a:endParaRPr kumimoji="1" lang="en-US" altLang="zh-CN" sz="2000" b="1" dirty="0">
              <a:latin typeface="Courier" pitchFamily="2" charset="0"/>
            </a:endParaRPr>
          </a:p>
          <a:p>
            <a:pPr marL="342900" indent="-342900">
              <a:lnSpc>
                <a:spcPct val="15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实现拓扑序的方法：只要</a:t>
            </a:r>
            <a:r>
              <a:rPr kumimoji="1" lang="en-US" altLang="zh-CN" sz="2000" dirty="0">
                <a:latin typeface="Courier" pitchFamily="2" charset="0"/>
              </a:rPr>
              <a:t>Input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Var</a:t>
            </a:r>
            <a:r>
              <a:rPr kumimoji="1" lang="zh-CN" altLang="en-US" sz="2000" dirty="0">
                <a:latin typeface="Courier" pitchFamily="2" charset="0"/>
              </a:rPr>
              <a:t>都准备好了，就可以启动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了。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indent="-342900">
              <a:lnSpc>
                <a:spcPct val="15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ThreadedSSAGraphExecutor</a:t>
            </a:r>
            <a:r>
              <a:rPr kumimoji="1" lang="zh-CN" altLang="en-US" sz="2000" dirty="0">
                <a:latin typeface="Courier" pitchFamily="2" charset="0"/>
              </a:rPr>
              <a:t>、</a:t>
            </a:r>
            <a:r>
              <a:rPr kumimoji="1" lang="en-US" altLang="zh-CN" sz="2000" dirty="0" err="1">
                <a:latin typeface="Courier" pitchFamily="2" charset="0"/>
              </a:rPr>
              <a:t>FastThreadedGraphExecutor</a:t>
            </a:r>
            <a:r>
              <a:rPr kumimoji="1" lang="zh-CN" altLang="en-US" sz="2000" dirty="0">
                <a:latin typeface="Courier" pitchFamily="2" charset="0"/>
              </a:rPr>
              <a:t>分别提供了一种并发、且保证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拓扑序的执行策略。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678314-1A19-D541-A2F3-814F7734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542" y="3705363"/>
            <a:ext cx="6073308" cy="3152637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A5A878F9-A899-6D4D-A92F-6C013FACC6E0}"/>
              </a:ext>
            </a:extLst>
          </p:cNvPr>
          <p:cNvSpPr/>
          <p:nvPr/>
        </p:nvSpPr>
        <p:spPr>
          <a:xfrm>
            <a:off x="1527557" y="3905172"/>
            <a:ext cx="598206" cy="5982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</a:rPr>
              <a:t>OP1</a:t>
            </a:r>
            <a:endParaRPr kumimoji="1"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6DD75FC-C29A-8D42-8CE3-9A7DE54D5C6B}"/>
              </a:ext>
            </a:extLst>
          </p:cNvPr>
          <p:cNvSpPr/>
          <p:nvPr/>
        </p:nvSpPr>
        <p:spPr>
          <a:xfrm>
            <a:off x="1527557" y="5040810"/>
            <a:ext cx="598206" cy="598206"/>
          </a:xfrm>
          <a:prstGeom prst="ellipse">
            <a:avLst/>
          </a:prstGeom>
          <a:noFill/>
          <a:ln w="28575">
            <a:solidFill>
              <a:srgbClr val="233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</a:rPr>
              <a:t>Var</a:t>
            </a:r>
            <a:endParaRPr kumimoji="1"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8A49224-15F7-1E43-842F-15CE2814DBA3}"/>
              </a:ext>
            </a:extLst>
          </p:cNvPr>
          <p:cNvSpPr/>
          <p:nvPr/>
        </p:nvSpPr>
        <p:spPr>
          <a:xfrm>
            <a:off x="1527557" y="6176448"/>
            <a:ext cx="598206" cy="5982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</a:rPr>
              <a:t>OP2</a:t>
            </a:r>
            <a:endParaRPr kumimoji="1"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A6482B2-9561-CD44-B10B-56890D4ED751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1826660" y="4503378"/>
            <a:ext cx="0" cy="53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1E77D98-3AB8-814F-AE77-2E469F7EA114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1826660" y="5639016"/>
            <a:ext cx="0" cy="53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3313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</a:t>
            </a:r>
            <a:r>
              <a:rPr lang="en-US" altLang="zh-CN" sz="2800" b="1" dirty="0" err="1"/>
              <a:t>SSAGraphExecutor</a:t>
            </a:r>
            <a:endParaRPr kumimoji="1" lang="zh-CN" altLang="en-US" sz="28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03B1DFD-FC36-A642-B598-1089C627C957}"/>
              </a:ext>
            </a:extLst>
          </p:cNvPr>
          <p:cNvSpPr/>
          <p:nvPr/>
        </p:nvSpPr>
        <p:spPr>
          <a:xfrm>
            <a:off x="151474" y="817083"/>
            <a:ext cx="11213080" cy="2072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6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此外，</a:t>
            </a:r>
            <a:r>
              <a:rPr kumimoji="1" lang="en-US" altLang="zh-CN" sz="2000" dirty="0" err="1">
                <a:latin typeface="Courier" pitchFamily="2" charset="0"/>
              </a:rPr>
              <a:t>ThreadedSSAGraphExecutor</a:t>
            </a:r>
            <a:r>
              <a:rPr kumimoji="1" lang="zh-CN" altLang="en-US" sz="2000" dirty="0">
                <a:latin typeface="Courier" pitchFamily="2" charset="0"/>
              </a:rPr>
              <a:t>、</a:t>
            </a:r>
            <a:r>
              <a:rPr kumimoji="1" lang="en-US" altLang="zh-CN" sz="2000" dirty="0" err="1">
                <a:latin typeface="Courier" pitchFamily="2" charset="0"/>
              </a:rPr>
              <a:t>FastThreadedGraphExecutor</a:t>
            </a:r>
            <a:r>
              <a:rPr kumimoji="1" lang="zh-CN" altLang="en-US" sz="2000" dirty="0">
                <a:latin typeface="Courier" pitchFamily="2" charset="0"/>
              </a:rPr>
              <a:t>还需完成</a:t>
            </a:r>
            <a:r>
              <a:rPr kumimoji="1" lang="en-US" altLang="zh-CN" sz="2000" dirty="0"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FetchOpHandle</a:t>
            </a:r>
            <a:r>
              <a:rPr kumimoji="1" lang="zh-CN" altLang="en-US" sz="2000" dirty="0">
                <a:latin typeface="Courier" pitchFamily="2" charset="0"/>
              </a:rPr>
              <a:t>的添加，</a:t>
            </a:r>
            <a:r>
              <a:rPr kumimoji="1" lang="zh-CN" altLang="en-US" sz="2000" b="1" dirty="0">
                <a:latin typeface="Courier" pitchFamily="2" charset="0"/>
              </a:rPr>
              <a:t>负责多</a:t>
            </a:r>
            <a:r>
              <a:rPr kumimoji="1" lang="en-US" altLang="zh-CN" sz="2000" b="1" dirty="0">
                <a:latin typeface="Courier" pitchFamily="2" charset="0"/>
              </a:rPr>
              <a:t>GPU</a:t>
            </a:r>
            <a:r>
              <a:rPr kumimoji="1" lang="zh-CN" altLang="en-US" sz="2000" b="1" dirty="0">
                <a:latin typeface="Courier" pitchFamily="2" charset="0"/>
              </a:rPr>
              <a:t> </a:t>
            </a:r>
            <a:r>
              <a:rPr kumimoji="1" lang="en-US" altLang="zh-CN" sz="2000" b="1" dirty="0">
                <a:latin typeface="Courier" pitchFamily="2" charset="0"/>
              </a:rPr>
              <a:t>Fetch</a:t>
            </a:r>
            <a:r>
              <a:rPr kumimoji="1" lang="zh-CN" altLang="en-US" sz="2000" b="1" dirty="0">
                <a:latin typeface="Courier" pitchFamily="2" charset="0"/>
              </a:rPr>
              <a:t>数据的收集，返回给用户</a:t>
            </a:r>
            <a:endParaRPr kumimoji="1" lang="en-US" altLang="zh-CN" sz="2000" b="1" dirty="0">
              <a:latin typeface="Courier" pitchFamily="2" charset="0"/>
            </a:endParaRPr>
          </a:p>
          <a:p>
            <a:pPr marL="800100" lvl="1" indent="-342900">
              <a:lnSpc>
                <a:spcPct val="16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FetchOpHandle</a:t>
            </a:r>
            <a:r>
              <a:rPr kumimoji="1" lang="zh-CN" altLang="en-US" sz="2000" dirty="0">
                <a:latin typeface="Courier" pitchFamily="2" charset="0"/>
              </a:rPr>
              <a:t>同样需要</a:t>
            </a:r>
            <a:r>
              <a:rPr kumimoji="1" lang="zh-CN" altLang="en-US" sz="2000" b="1" dirty="0">
                <a:latin typeface="Courier" pitchFamily="2" charset="0"/>
              </a:rPr>
              <a:t>等待</a:t>
            </a:r>
            <a:r>
              <a:rPr kumimoji="1" lang="en-US" altLang="zh-CN" sz="2000" b="1" dirty="0">
                <a:latin typeface="Courier" pitchFamily="2" charset="0"/>
              </a:rPr>
              <a:t>Fetch</a:t>
            </a:r>
            <a:r>
              <a:rPr kumimoji="1" lang="zh-CN" altLang="en-US" sz="2000" b="1" dirty="0">
                <a:latin typeface="Courier" pitchFamily="2" charset="0"/>
              </a:rPr>
              <a:t>的</a:t>
            </a:r>
            <a:r>
              <a:rPr kumimoji="1" lang="en-US" altLang="zh-CN" sz="2000" b="1" dirty="0">
                <a:latin typeface="Courier" pitchFamily="2" charset="0"/>
              </a:rPr>
              <a:t>Var</a:t>
            </a:r>
            <a:r>
              <a:rPr kumimoji="1" lang="zh-CN" altLang="en-US" sz="2000" dirty="0">
                <a:latin typeface="Courier" pitchFamily="2" charset="0"/>
              </a:rPr>
              <a:t>计算完，才能执行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65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FetchOpHandle</a:t>
            </a:r>
            <a:r>
              <a:rPr kumimoji="1" lang="zh-CN" altLang="en-US" sz="2000" dirty="0">
                <a:latin typeface="Courier" pitchFamily="2" charset="0"/>
              </a:rPr>
              <a:t>将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数据收集到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端</a:t>
            </a:r>
            <a:endParaRPr kumimoji="1" lang="en-US" altLang="zh-CN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0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689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PE——PE</a:t>
            </a:r>
            <a:r>
              <a:rPr kumimoji="1" lang="zh-CN" altLang="en-US" sz="2800" b="1" dirty="0"/>
              <a:t>中显存的回收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2D1544-00E8-C64C-AA1B-1A07A99334B5}"/>
              </a:ext>
            </a:extLst>
          </p:cNvPr>
          <p:cNvSpPr/>
          <p:nvPr/>
        </p:nvSpPr>
        <p:spPr>
          <a:xfrm>
            <a:off x="293108" y="884804"/>
            <a:ext cx="11071445" cy="391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" altLang="zh-CN" b="1" dirty="0" err="1">
                <a:latin typeface="Courier" pitchFamily="2" charset="0"/>
              </a:rPr>
              <a:t>ScopeBufferedSSAGraphExecutor</a:t>
            </a:r>
            <a:r>
              <a:rPr kumimoji="1" lang="zh-CN" altLang="en" dirty="0">
                <a:latin typeface="Courier" pitchFamily="2" charset="0"/>
              </a:rPr>
              <a:t>负责</a:t>
            </a:r>
            <a:r>
              <a:rPr kumimoji="1" lang="en-US" altLang="zh-CN" dirty="0">
                <a:latin typeface="Courier" pitchFamily="2" charset="0"/>
              </a:rPr>
              <a:t>Scope</a:t>
            </a:r>
            <a:r>
              <a:rPr kumimoji="1" lang="zh-CN" altLang="en-US" dirty="0">
                <a:latin typeface="Courier" pitchFamily="2" charset="0"/>
              </a:rPr>
              <a:t>的构造和</a:t>
            </a:r>
            <a:r>
              <a:rPr kumimoji="1" lang="en-US" altLang="zh-CN" dirty="0">
                <a:latin typeface="Courier" pitchFamily="2" charset="0"/>
              </a:rPr>
              <a:t>Exec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Scope</a:t>
            </a:r>
            <a:r>
              <a:rPr kumimoji="1" lang="zh-CN" altLang="en-US" dirty="0">
                <a:latin typeface="Courier" pitchFamily="2" charset="0"/>
              </a:rPr>
              <a:t>的</a:t>
            </a:r>
            <a:r>
              <a:rPr kumimoji="1" lang="zh-CN" altLang="en-US" b="1" dirty="0">
                <a:latin typeface="Courier" pitchFamily="2" charset="0"/>
              </a:rPr>
              <a:t>定期清理</a:t>
            </a:r>
            <a:endParaRPr kumimoji="1" lang="en-US" altLang="zh-CN" b="1" dirty="0">
              <a:latin typeface="Courier" pitchFamily="2" charset="0"/>
            </a:endParaRPr>
          </a:p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b="1" dirty="0" err="1">
                <a:latin typeface="Courier" pitchFamily="2" charset="0"/>
              </a:rPr>
              <a:t>ReferenceCountPass+EagerDeletionPass</a:t>
            </a:r>
            <a:r>
              <a:rPr kumimoji="1" lang="zh-CN" altLang="en-US" dirty="0">
                <a:latin typeface="Courier" pitchFamily="2" charset="0"/>
              </a:rPr>
              <a:t>负责</a:t>
            </a:r>
            <a:r>
              <a:rPr kumimoji="1" lang="zh-CN" altLang="en-US" b="1" dirty="0">
                <a:latin typeface="Courier" pitchFamily="2" charset="0"/>
              </a:rPr>
              <a:t>运行期间</a:t>
            </a:r>
            <a:r>
              <a:rPr kumimoji="1" lang="en-US" altLang="zh-CN" b="1" dirty="0" err="1">
                <a:latin typeface="Courier" pitchFamily="2" charset="0"/>
              </a:rPr>
              <a:t>tmpVar</a:t>
            </a:r>
            <a:r>
              <a:rPr kumimoji="1" lang="zh-CN" altLang="en-US" b="1" dirty="0">
                <a:latin typeface="Courier" pitchFamily="2" charset="0"/>
              </a:rPr>
              <a:t>的释放</a:t>
            </a:r>
            <a:endParaRPr kumimoji="1" lang="en-US" altLang="zh-CN" b="1" dirty="0">
              <a:latin typeface="Courier" pitchFamily="2" charset="0"/>
            </a:endParaRPr>
          </a:p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dirty="0">
                <a:latin typeface="Courier" pitchFamily="2" charset="0"/>
              </a:rPr>
              <a:t>使用</a:t>
            </a:r>
            <a:r>
              <a:rPr kumimoji="1" lang="en" altLang="zh-CN" dirty="0" err="1">
                <a:latin typeface="Courier" pitchFamily="2" charset="0"/>
              </a:rPr>
              <a:t>StreamGarbageCollector</a:t>
            </a:r>
            <a:r>
              <a:rPr kumimoji="1" lang="zh-CN" altLang="en" dirty="0">
                <a:latin typeface="Courier" pitchFamily="2" charset="0"/>
              </a:rPr>
              <a:t>进行</a:t>
            </a:r>
            <a:r>
              <a:rPr kumimoji="1" lang="zh-CN" altLang="en-US" dirty="0">
                <a:latin typeface="Courier" pitchFamily="2" charset="0"/>
              </a:rPr>
              <a:t>释放</a:t>
            </a:r>
            <a:endParaRPr kumimoji="1" lang="en-US" altLang="zh-CN" dirty="0">
              <a:latin typeface="Courier" pitchFamily="2" charset="0"/>
            </a:endParaRPr>
          </a:p>
          <a:p>
            <a:pPr marL="342900" indent="-342900">
              <a:lnSpc>
                <a:spcPct val="17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dirty="0">
                <a:latin typeface="Courier" pitchFamily="2" charset="0"/>
              </a:rPr>
              <a:t>向较于</a:t>
            </a:r>
            <a:r>
              <a:rPr kumimoji="1" lang="en" altLang="zh-CN" dirty="0" err="1">
                <a:latin typeface="Courier" pitchFamily="2" charset="0"/>
              </a:rPr>
              <a:t>UnsafeFastGPUGarbageCollector</a:t>
            </a:r>
            <a:r>
              <a:rPr kumimoji="1" lang="zh-CN" altLang="en-US" dirty="0">
                <a:latin typeface="Courier" pitchFamily="2" charset="0"/>
              </a:rPr>
              <a:t>，</a:t>
            </a:r>
            <a:r>
              <a:rPr kumimoji="1" lang="en" altLang="zh-CN" dirty="0">
                <a:latin typeface="Courier" pitchFamily="2" charset="0"/>
              </a:rPr>
              <a:t> </a:t>
            </a:r>
            <a:r>
              <a:rPr kumimoji="1" lang="en" altLang="zh-CN" dirty="0" err="1">
                <a:latin typeface="Courier" pitchFamily="2" charset="0"/>
              </a:rPr>
              <a:t>StreamGarbageCollector</a:t>
            </a:r>
            <a:r>
              <a:rPr kumimoji="1" lang="zh-CN" altLang="en-US" dirty="0">
                <a:latin typeface="Courier" pitchFamily="2" charset="0"/>
              </a:rPr>
              <a:t>的优势：</a:t>
            </a:r>
            <a:r>
              <a:rPr kumimoji="1" lang="en" altLang="zh-CN" dirty="0">
                <a:latin typeface="Courier" pitchFamily="2" charset="0"/>
              </a:rPr>
              <a:t> </a:t>
            </a:r>
          </a:p>
          <a:p>
            <a:pPr marL="800100" lvl="1" indent="-342900">
              <a:lnSpc>
                <a:spcPct val="175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Courier" pitchFamily="2" charset="0"/>
              </a:rPr>
              <a:t>使用</a:t>
            </a:r>
            <a:r>
              <a:rPr kumimoji="1" lang="en-US" altLang="zh-CN" dirty="0" err="1">
                <a:latin typeface="Courier" pitchFamily="2" charset="0"/>
              </a:rPr>
              <a:t>thread_pool</a:t>
            </a:r>
            <a:r>
              <a:rPr kumimoji="1" lang="zh-CN" altLang="en-US" dirty="0">
                <a:latin typeface="Courier" pitchFamily="2" charset="0"/>
              </a:rPr>
              <a:t>，</a:t>
            </a:r>
            <a:r>
              <a:rPr kumimoji="1" lang="en-US" altLang="zh-CN" dirty="0">
                <a:latin typeface="Courier" pitchFamily="2" charset="0"/>
              </a:rPr>
              <a:t>free</a:t>
            </a:r>
            <a:r>
              <a:rPr kumimoji="1" lang="zh-CN" altLang="en-US" dirty="0">
                <a:latin typeface="Courier" pitchFamily="2" charset="0"/>
              </a:rPr>
              <a:t>显存时，不占用核心线程资源</a:t>
            </a:r>
            <a:endParaRPr kumimoji="1" lang="en" altLang="zh-CN" dirty="0">
              <a:latin typeface="Courier" pitchFamily="2" charset="0"/>
            </a:endParaRPr>
          </a:p>
          <a:p>
            <a:pPr marL="800100" lvl="1" indent="-342900">
              <a:lnSpc>
                <a:spcPct val="175000"/>
              </a:lnSpc>
              <a:buFont typeface="Wingdings" pitchFamily="2" charset="2"/>
              <a:buChar char="ü"/>
            </a:pPr>
            <a:r>
              <a:rPr lang="zh-CN" altLang="en" dirty="0"/>
              <a:t>使用</a:t>
            </a:r>
            <a:r>
              <a:rPr lang="en" altLang="zh-CN" dirty="0" err="1"/>
              <a:t>cudaStreamAddCallback</a:t>
            </a:r>
            <a:r>
              <a:rPr lang="zh-CN" altLang="en-US" dirty="0"/>
              <a:t>，等到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OP</a:t>
            </a:r>
            <a:r>
              <a:rPr lang="zh-CN" altLang="en-US" dirty="0"/>
              <a:t>执行完启动释放：</a:t>
            </a:r>
            <a:endParaRPr lang="en-US" altLang="zh-CN" dirty="0"/>
          </a:p>
          <a:p>
            <a:pPr marL="1257300" lvl="2" indent="-342900">
              <a:lnSpc>
                <a:spcPct val="175000"/>
              </a:lnSpc>
              <a:buFont typeface="Wingdings" pitchFamily="2" charset="2"/>
              <a:buChar char="Ø"/>
            </a:pPr>
            <a:r>
              <a:rPr lang="en-US" altLang="zh-CN" dirty="0"/>
              <a:t>1</a:t>
            </a:r>
            <a:r>
              <a:rPr lang="zh-CN" altLang="en-US" dirty="0"/>
              <a:t>）安全</a:t>
            </a:r>
            <a:endParaRPr lang="en-US" altLang="zh-CN" dirty="0"/>
          </a:p>
          <a:p>
            <a:pPr marL="1257300" lvl="2" indent="-342900">
              <a:lnSpc>
                <a:spcPct val="175000"/>
              </a:lnSpc>
              <a:buFont typeface="Wingdings" pitchFamily="2" charset="2"/>
              <a:buChar char="Ø"/>
            </a:pPr>
            <a:r>
              <a:rPr lang="en-US" altLang="zh-CN" dirty="0"/>
              <a:t>2</a:t>
            </a:r>
            <a:r>
              <a:rPr lang="zh-CN" altLang="en-US" dirty="0"/>
              <a:t>）细致的同步管理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10825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5207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运行时</a:t>
            </a:r>
            <a:r>
              <a:rPr kumimoji="1" lang="en-US" altLang="zh-CN" sz="2800" b="1" dirty="0"/>
              <a:t>PE</a:t>
            </a:r>
            <a:r>
              <a:rPr kumimoji="1" lang="zh-CN" altLang="en-US" sz="2800" b="1" dirty="0"/>
              <a:t>总结</a:t>
            </a:r>
            <a:r>
              <a:rPr kumimoji="1" lang="en-US" altLang="zh-CN" sz="2800" b="1" dirty="0"/>
              <a:t>&amp;Executor</a:t>
            </a:r>
            <a:r>
              <a:rPr kumimoji="1" lang="zh-CN" altLang="en-US" sz="2800" b="1" dirty="0"/>
              <a:t>对比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7A4C5F-C972-3448-A8A7-DC61865A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445" y="1649205"/>
            <a:ext cx="5814520" cy="41823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D966CB-8FC6-D442-8641-17EF90C41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4919" y="1176523"/>
            <a:ext cx="7058826" cy="579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3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BD3BA080-971E-5D4B-A3C4-BD6A02C751C5}"/>
              </a:ext>
            </a:extLst>
          </p:cNvPr>
          <p:cNvSpPr txBox="1"/>
          <p:nvPr/>
        </p:nvSpPr>
        <p:spPr>
          <a:xfrm>
            <a:off x="2363735" y="578579"/>
            <a:ext cx="3126650" cy="6910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4000" b="1" dirty="0">
                <a:solidFill>
                  <a:srgbClr val="2339DA"/>
                </a:solidFill>
                <a:latin typeface="+mj-lt"/>
                <a:ea typeface="inpin heiti" panose="00000500000000000000" pitchFamily="2" charset="-122"/>
                <a:sym typeface="inpin heiti" panose="00000500000000000000" pitchFamily="2" charset="-122"/>
              </a:rPr>
              <a:t>CONTENTS</a:t>
            </a:r>
            <a:endParaRPr lang="en-US" sz="4000" b="1" dirty="0">
              <a:solidFill>
                <a:srgbClr val="2339DA"/>
              </a:solidFill>
              <a:latin typeface="+mj-lt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13A8B547-FF78-3547-8FD7-1A05F5D0045A}"/>
              </a:ext>
            </a:extLst>
          </p:cNvPr>
          <p:cNvSpPr txBox="1"/>
          <p:nvPr/>
        </p:nvSpPr>
        <p:spPr>
          <a:xfrm>
            <a:off x="573698" y="610822"/>
            <a:ext cx="1799794" cy="608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solidFill>
                  <a:srgbClr val="2339D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目 录</a:t>
            </a:r>
            <a:endParaRPr lang="en-US" sz="3600" b="1" dirty="0">
              <a:solidFill>
                <a:srgbClr val="2339D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4" name="直接连接符 52">
            <a:extLst>
              <a:ext uri="{FF2B5EF4-FFF2-40B4-BE49-F238E27FC236}">
                <a16:creationId xmlns:a16="http://schemas.microsoft.com/office/drawing/2014/main" id="{9CE74A29-DCB9-9E44-82DB-F860B623EBEF}"/>
              </a:ext>
            </a:extLst>
          </p:cNvPr>
          <p:cNvCxnSpPr>
            <a:cxnSpLocks/>
          </p:cNvCxnSpPr>
          <p:nvPr/>
        </p:nvCxnSpPr>
        <p:spPr>
          <a:xfrm flipV="1">
            <a:off x="2359647" y="773584"/>
            <a:ext cx="0" cy="3638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D771BB-BC1D-9549-B968-12D61E8469CB}"/>
              </a:ext>
            </a:extLst>
          </p:cNvPr>
          <p:cNvGrpSpPr/>
          <p:nvPr/>
        </p:nvGrpSpPr>
        <p:grpSpPr>
          <a:xfrm>
            <a:off x="856769" y="1611871"/>
            <a:ext cx="3998151" cy="723900"/>
            <a:chOff x="-131320" y="1547173"/>
            <a:chExt cx="3998151" cy="7239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D26D678-7D9D-5043-9F08-C35717816A45}"/>
                </a:ext>
              </a:extLst>
            </p:cNvPr>
            <p:cNvGrpSpPr/>
            <p:nvPr/>
          </p:nvGrpSpPr>
          <p:grpSpPr>
            <a:xfrm>
              <a:off x="-131320" y="1569636"/>
              <a:ext cx="2304256" cy="552780"/>
              <a:chOff x="4897880" y="2236901"/>
              <a:chExt cx="2304256" cy="552780"/>
            </a:xfrm>
          </p:grpSpPr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2774CAF9-529E-D445-B8BA-C19F57C55D9A}"/>
                  </a:ext>
                </a:extLst>
              </p:cNvPr>
              <p:cNvSpPr txBox="1"/>
              <p:nvPr userDrawn="1"/>
            </p:nvSpPr>
            <p:spPr>
              <a:xfrm>
                <a:off x="4897880" y="2236901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01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7" name="直接连接符 64">
                <a:extLst>
                  <a:ext uri="{FF2B5EF4-FFF2-40B4-BE49-F238E27FC236}">
                    <a16:creationId xmlns:a16="http://schemas.microsoft.com/office/drawing/2014/main" id="{B5A835A1-397F-8D40-A5A8-BFA3F3FA7E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627363" y="2369410"/>
                <a:ext cx="0" cy="293295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内容占位符 21">
              <a:extLst>
                <a:ext uri="{FF2B5EF4-FFF2-40B4-BE49-F238E27FC236}">
                  <a16:creationId xmlns:a16="http://schemas.microsoft.com/office/drawing/2014/main" id="{F2095135-ECAC-C243-85C5-FB5676DC97F6}"/>
                </a:ext>
              </a:extLst>
            </p:cNvPr>
            <p:cNvSpPr txBox="1">
              <a:spLocks/>
            </p:cNvSpPr>
            <p:nvPr/>
          </p:nvSpPr>
          <p:spPr>
            <a:xfrm>
              <a:off x="1891338" y="1547173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2339DA"/>
                  </a:solidFill>
                </a:rPr>
                <a:t>Paddle</a:t>
              </a:r>
              <a:r>
                <a:rPr lang="zh-CN" altLang="en-US" b="0" dirty="0">
                  <a:solidFill>
                    <a:srgbClr val="2339DA"/>
                  </a:solidFill>
                </a:rPr>
                <a:t>概览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D3FC6D-08CB-464A-8579-40BC58B728E4}"/>
              </a:ext>
            </a:extLst>
          </p:cNvPr>
          <p:cNvGrpSpPr/>
          <p:nvPr/>
        </p:nvGrpSpPr>
        <p:grpSpPr>
          <a:xfrm>
            <a:off x="856769" y="2517886"/>
            <a:ext cx="4002683" cy="723900"/>
            <a:chOff x="5455641" y="2961126"/>
            <a:chExt cx="4002683" cy="7239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709469E-92D1-8F45-BFC6-7E121A82D9F5}"/>
                </a:ext>
              </a:extLst>
            </p:cNvPr>
            <p:cNvGrpSpPr/>
            <p:nvPr/>
          </p:nvGrpSpPr>
          <p:grpSpPr>
            <a:xfrm>
              <a:off x="5455641" y="2990338"/>
              <a:ext cx="2304256" cy="552780"/>
              <a:chOff x="5174446" y="2787033"/>
              <a:chExt cx="2304256" cy="552780"/>
            </a:xfrm>
          </p:grpSpPr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E60BFEA9-2C4B-CC4D-A0F2-428C7F72E53A}"/>
                  </a:ext>
                </a:extLst>
              </p:cNvPr>
              <p:cNvSpPr txBox="1"/>
              <p:nvPr userDrawn="1"/>
            </p:nvSpPr>
            <p:spPr>
              <a:xfrm>
                <a:off x="5174446" y="278703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02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0" name="直接连接符 65">
                <a:extLst>
                  <a:ext uri="{FF2B5EF4-FFF2-40B4-BE49-F238E27FC236}">
                    <a16:creationId xmlns:a16="http://schemas.microsoft.com/office/drawing/2014/main" id="{DEE51BE9-0A42-CE4C-B49F-2DC4D7BB9A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20538" y="2924175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内容占位符 21">
              <a:extLst>
                <a:ext uri="{FF2B5EF4-FFF2-40B4-BE49-F238E27FC236}">
                  <a16:creationId xmlns:a16="http://schemas.microsoft.com/office/drawing/2014/main" id="{3BA3F471-0039-1244-9BBB-B89B2AA766E0}"/>
                </a:ext>
              </a:extLst>
            </p:cNvPr>
            <p:cNvSpPr txBox="1">
              <a:spLocks/>
            </p:cNvSpPr>
            <p:nvPr/>
          </p:nvSpPr>
          <p:spPr>
            <a:xfrm>
              <a:off x="7482831" y="2961126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编译时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49D1485-54FB-3847-8B3F-D0B17ADDB7E6}"/>
              </a:ext>
            </a:extLst>
          </p:cNvPr>
          <p:cNvGrpSpPr/>
          <p:nvPr/>
        </p:nvGrpSpPr>
        <p:grpSpPr>
          <a:xfrm>
            <a:off x="856769" y="3448839"/>
            <a:ext cx="3989931" cy="723900"/>
            <a:chOff x="6004303" y="3707814"/>
            <a:chExt cx="3989931" cy="7239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AB39F0-7B1E-2241-A84C-2DB77CD96B64}"/>
                </a:ext>
              </a:extLst>
            </p:cNvPr>
            <p:cNvGrpSpPr/>
            <p:nvPr/>
          </p:nvGrpSpPr>
          <p:grpSpPr>
            <a:xfrm>
              <a:off x="6004303" y="3734983"/>
              <a:ext cx="2304256" cy="552780"/>
              <a:chOff x="5610564" y="3425638"/>
              <a:chExt cx="2304256" cy="552780"/>
            </a:xfrm>
          </p:grpSpPr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82DE7DEC-12A9-4A48-AFF5-8A1FB884EB03}"/>
                  </a:ext>
                </a:extLst>
              </p:cNvPr>
              <p:cNvSpPr txBox="1"/>
              <p:nvPr userDrawn="1"/>
            </p:nvSpPr>
            <p:spPr>
              <a:xfrm>
                <a:off x="5610564" y="3425638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03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3" name="直接连接符 66">
                <a:extLst>
                  <a:ext uri="{FF2B5EF4-FFF2-40B4-BE49-F238E27FC236}">
                    <a16:creationId xmlns:a16="http://schemas.microsoft.com/office/drawing/2014/main" id="{7D32E94A-FC77-CB44-8C7E-66CEDF3E35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339097" y="3573463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内容占位符 21">
              <a:extLst>
                <a:ext uri="{FF2B5EF4-FFF2-40B4-BE49-F238E27FC236}">
                  <a16:creationId xmlns:a16="http://schemas.microsoft.com/office/drawing/2014/main" id="{4A597F0F-F03B-5845-AAA5-6877561F4E2E}"/>
                </a:ext>
              </a:extLst>
            </p:cNvPr>
            <p:cNvSpPr txBox="1">
              <a:spLocks/>
            </p:cNvSpPr>
            <p:nvPr/>
          </p:nvSpPr>
          <p:spPr>
            <a:xfrm>
              <a:off x="8018741" y="3707814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运行时</a:t>
              </a:r>
              <a:r>
                <a:rPr lang="en-US" altLang="zh-CN" b="0" dirty="0">
                  <a:solidFill>
                    <a:srgbClr val="2339DA"/>
                  </a:solidFill>
                </a:rPr>
                <a:t>Executor</a:t>
              </a:r>
              <a:endParaRPr lang="zh-CN" altLang="en-US" b="0" dirty="0">
                <a:solidFill>
                  <a:srgbClr val="2339DA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41E57B1-F3B6-5F4A-BE0C-346AE643FFE8}"/>
              </a:ext>
            </a:extLst>
          </p:cNvPr>
          <p:cNvGrpSpPr/>
          <p:nvPr/>
        </p:nvGrpSpPr>
        <p:grpSpPr>
          <a:xfrm>
            <a:off x="856769" y="4371480"/>
            <a:ext cx="3984731" cy="723900"/>
            <a:chOff x="6559511" y="4454502"/>
            <a:chExt cx="3984731" cy="72390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8B0BB51-CDFF-4E4A-A521-8B8BB41F3CB7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AF8DBAF8-0BD8-4745-9E01-0868BCF2ACB2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04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6" name="直接连接符 67">
                <a:extLst>
                  <a:ext uri="{FF2B5EF4-FFF2-40B4-BE49-F238E27FC236}">
                    <a16:creationId xmlns:a16="http://schemas.microsoft.com/office/drawing/2014/main" id="{218B4845-7840-CE4D-9729-8BC18ED9CA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内容占位符 21">
              <a:extLst>
                <a:ext uri="{FF2B5EF4-FFF2-40B4-BE49-F238E27FC236}">
                  <a16:creationId xmlns:a16="http://schemas.microsoft.com/office/drawing/2014/main" id="{80E05D25-E173-8446-876D-7CB7DBC29CE2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运行时</a:t>
              </a:r>
              <a:r>
                <a:rPr lang="en-US" altLang="zh-CN" b="0" dirty="0">
                  <a:solidFill>
                    <a:srgbClr val="2339DA"/>
                  </a:solidFill>
                </a:rPr>
                <a:t>PE</a:t>
              </a:r>
              <a:endParaRPr lang="zh-CN" altLang="en-US" b="0" dirty="0">
                <a:solidFill>
                  <a:srgbClr val="2339DA"/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EBD5C2B0-74AB-594D-944C-9D72241F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18" b="29133"/>
          <a:stretch/>
        </p:blipFill>
        <p:spPr>
          <a:xfrm>
            <a:off x="7263956" y="2186096"/>
            <a:ext cx="4178401" cy="1819625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0D4C75C-C7F1-8E43-85AE-C23E8BD5395C}"/>
              </a:ext>
            </a:extLst>
          </p:cNvPr>
          <p:cNvGrpSpPr/>
          <p:nvPr/>
        </p:nvGrpSpPr>
        <p:grpSpPr>
          <a:xfrm>
            <a:off x="859542" y="5238777"/>
            <a:ext cx="3984731" cy="723900"/>
            <a:chOff x="6559511" y="4454502"/>
            <a:chExt cx="3984731" cy="72390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4A8E693-8F97-8849-BD37-052029120E7B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34" name="TextBox 13">
                <a:extLst>
                  <a:ext uri="{FF2B5EF4-FFF2-40B4-BE49-F238E27FC236}">
                    <a16:creationId xmlns:a16="http://schemas.microsoft.com/office/drawing/2014/main" id="{98279831-D193-134B-A849-65FA72FD5E50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FF0000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05</a:t>
                </a:r>
                <a:endParaRPr lang="en-US" sz="3200" dirty="0">
                  <a:solidFill>
                    <a:srgbClr val="FF0000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35" name="直接连接符 67">
                <a:extLst>
                  <a:ext uri="{FF2B5EF4-FFF2-40B4-BE49-F238E27FC236}">
                    <a16:creationId xmlns:a16="http://schemas.microsoft.com/office/drawing/2014/main" id="{6F4FB3E7-C13A-8B41-8BCC-C949A7987C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内容占位符 21">
              <a:extLst>
                <a:ext uri="{FF2B5EF4-FFF2-40B4-BE49-F238E27FC236}">
                  <a16:creationId xmlns:a16="http://schemas.microsoft.com/office/drawing/2014/main" id="{F29FC459-4185-BD4C-8A1B-1A2375BB20E6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FF0000"/>
                  </a:solidFill>
                </a:rPr>
                <a:t>Paddle</a:t>
              </a:r>
              <a:r>
                <a:rPr lang="zh-CN" altLang="en-US" b="0" dirty="0">
                  <a:solidFill>
                    <a:srgbClr val="FF0000"/>
                  </a:solidFill>
                </a:rPr>
                <a:t>中的优化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69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478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Paddle</a:t>
            </a:r>
            <a:r>
              <a:rPr kumimoji="1" lang="zh-CN" altLang="en-US" sz="2800" b="1" dirty="0"/>
              <a:t>概览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运行时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991361-37FF-2A4D-B204-5454B82CFB1F}"/>
              </a:ext>
            </a:extLst>
          </p:cNvPr>
          <p:cNvSpPr txBox="1"/>
          <p:nvPr/>
        </p:nvSpPr>
        <p:spPr>
          <a:xfrm>
            <a:off x="202606" y="813816"/>
            <a:ext cx="11735394" cy="461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zh-CN" altLang="en-US" dirty="0">
                <a:latin typeface="Courier" pitchFamily="2" charset="0"/>
              </a:rPr>
              <a:t>运行时 负责调配</a:t>
            </a:r>
            <a:r>
              <a:rPr kumimoji="1" lang="en-US" altLang="zh-CN" dirty="0">
                <a:latin typeface="Courier" pitchFamily="2" charset="0"/>
              </a:rPr>
              <a:t>CPU</a:t>
            </a:r>
            <a:r>
              <a:rPr kumimoji="1" lang="zh-CN" altLang="en-US" dirty="0">
                <a:latin typeface="Courier" pitchFamily="2" charset="0"/>
              </a:rPr>
              <a:t>、</a:t>
            </a:r>
            <a:r>
              <a:rPr kumimoji="1" lang="en-US" altLang="zh-CN" dirty="0">
                <a:latin typeface="Courier" pitchFamily="2" charset="0"/>
              </a:rPr>
              <a:t>GPU</a:t>
            </a:r>
            <a:r>
              <a:rPr kumimoji="1" lang="zh-CN" altLang="en-US" dirty="0">
                <a:latin typeface="Courier" pitchFamily="2" charset="0"/>
              </a:rPr>
              <a:t>、内存、显存，完成</a:t>
            </a:r>
            <a:r>
              <a:rPr kumimoji="1" lang="en-US" altLang="zh-CN" dirty="0">
                <a:latin typeface="Courier" pitchFamily="2" charset="0"/>
              </a:rPr>
              <a:t>Program</a:t>
            </a:r>
            <a:r>
              <a:rPr kumimoji="1" lang="zh-CN" altLang="en-US" dirty="0">
                <a:latin typeface="Courier" pitchFamily="2" charset="0"/>
              </a:rPr>
              <a:t>的执行</a:t>
            </a:r>
            <a:endParaRPr kumimoji="1" lang="en-US" altLang="zh-CN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运行时通常执行两个</a:t>
            </a:r>
            <a:r>
              <a:rPr kumimoji="1" lang="en-US" altLang="zh-CN" sz="1400" dirty="0">
                <a:latin typeface="Courier" pitchFamily="2" charset="0"/>
              </a:rPr>
              <a:t>Program</a:t>
            </a:r>
            <a:r>
              <a:rPr kumimoji="1" lang="zh-CN" altLang="en-US" sz="1400" dirty="0">
                <a:latin typeface="Courier" pitchFamily="2" charset="0"/>
              </a:rPr>
              <a:t>：</a:t>
            </a:r>
            <a:r>
              <a:rPr kumimoji="1" lang="en-US" altLang="zh-CN" sz="1400" dirty="0">
                <a:latin typeface="Courier" pitchFamily="2" charset="0"/>
              </a:rPr>
              <a:t>1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r>
              <a:rPr kumimoji="1" lang="en-US" altLang="zh-CN" sz="1400" b="1" dirty="0" err="1">
                <a:latin typeface="Courier" pitchFamily="2" charset="0"/>
              </a:rPr>
              <a:t>StartupProgram</a:t>
            </a:r>
            <a:r>
              <a:rPr kumimoji="1" lang="zh-CN" altLang="en-US" sz="1400" dirty="0">
                <a:latin typeface="Courier" pitchFamily="2" charset="0"/>
              </a:rPr>
              <a:t>负责</a:t>
            </a:r>
            <a:r>
              <a:rPr kumimoji="1" lang="en-US" altLang="zh-CN" sz="1400" dirty="0">
                <a:latin typeface="Courier" pitchFamily="2" charset="0"/>
              </a:rPr>
              <a:t>Parameter</a:t>
            </a:r>
            <a:r>
              <a:rPr kumimoji="1" lang="zh-CN" altLang="en-US" sz="1400" dirty="0">
                <a:latin typeface="Courier" pitchFamily="2" charset="0"/>
              </a:rPr>
              <a:t>的初始化，</a:t>
            </a:r>
            <a:r>
              <a:rPr kumimoji="1" lang="en-US" altLang="zh-CN" sz="1400" dirty="0">
                <a:latin typeface="Courier" pitchFamily="2" charset="0"/>
              </a:rPr>
              <a:t>2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r>
              <a:rPr kumimoji="1" lang="en-US" altLang="zh-CN" sz="1400" b="1" dirty="0" err="1">
                <a:latin typeface="Courier" pitchFamily="2" charset="0"/>
              </a:rPr>
              <a:t>MainProgram</a:t>
            </a:r>
            <a:r>
              <a:rPr kumimoji="1" lang="zh-CN" altLang="en-US" sz="1400" dirty="0">
                <a:latin typeface="Courier" pitchFamily="2" charset="0"/>
              </a:rPr>
              <a:t>负责训练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（对于</a:t>
            </a:r>
            <a:r>
              <a:rPr kumimoji="1" lang="zh-CN" altLang="en-US" sz="1400" b="1" dirty="0">
                <a:latin typeface="Courier" pitchFamily="2" charset="0"/>
              </a:rPr>
              <a:t>训练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r>
              <a:rPr kumimoji="1" lang="en-US" altLang="zh-CN" sz="1400" dirty="0" err="1">
                <a:latin typeface="Courier" pitchFamily="2" charset="0"/>
              </a:rPr>
              <a:t>Exe.Run</a:t>
            </a:r>
            <a:r>
              <a:rPr kumimoji="1" lang="zh-CN" altLang="en-US" sz="1400" dirty="0">
                <a:latin typeface="Courier" pitchFamily="2" charset="0"/>
              </a:rPr>
              <a:t>的</a:t>
            </a:r>
            <a:r>
              <a:rPr kumimoji="1" lang="zh-CN" altLang="en-US" sz="1400" b="1" dirty="0">
                <a:latin typeface="Courier" pitchFamily="2" charset="0"/>
              </a:rPr>
              <a:t>输入</a:t>
            </a:r>
            <a:r>
              <a:rPr kumimoji="1" lang="zh-CN" altLang="en-US" sz="1400" dirty="0">
                <a:latin typeface="Courier" pitchFamily="2" charset="0"/>
              </a:rPr>
              <a:t>：</a:t>
            </a:r>
            <a:r>
              <a:rPr kumimoji="1" lang="en-US" altLang="zh-CN" sz="1400" dirty="0">
                <a:latin typeface="Courier" pitchFamily="2" charset="0"/>
              </a:rPr>
              <a:t>1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r>
              <a:rPr kumimoji="1" lang="en-US" altLang="zh-CN" sz="1400" dirty="0" err="1">
                <a:latin typeface="Courier" pitchFamily="2" charset="0"/>
              </a:rPr>
              <a:t>MainProgram</a:t>
            </a:r>
            <a:r>
              <a:rPr kumimoji="1" lang="zh-CN" altLang="en-US" sz="1400" dirty="0">
                <a:latin typeface="Courier" pitchFamily="2" charset="0"/>
              </a:rPr>
              <a:t>；</a:t>
            </a:r>
            <a:r>
              <a:rPr kumimoji="1" lang="en-US" altLang="zh-CN" sz="1400" dirty="0">
                <a:latin typeface="Courier" pitchFamily="2" charset="0"/>
              </a:rPr>
              <a:t>2</a:t>
            </a:r>
            <a:r>
              <a:rPr kumimoji="1" lang="zh-CN" altLang="en-US" sz="1400" dirty="0">
                <a:latin typeface="Courier" pitchFamily="2" charset="0"/>
              </a:rPr>
              <a:t>）初始化好的</a:t>
            </a:r>
            <a:r>
              <a:rPr kumimoji="1" lang="en-US" altLang="zh-CN" sz="1400" dirty="0">
                <a:latin typeface="Courier" pitchFamily="2" charset="0"/>
              </a:rPr>
              <a:t>Parameter</a:t>
            </a:r>
            <a:r>
              <a:rPr kumimoji="1" lang="zh-CN" altLang="en-US" sz="1400" dirty="0">
                <a:latin typeface="Courier" pitchFamily="2" charset="0"/>
              </a:rPr>
              <a:t>；</a:t>
            </a:r>
            <a:r>
              <a:rPr kumimoji="1" lang="en-US" altLang="zh-CN" sz="1400" dirty="0">
                <a:latin typeface="Courier" pitchFamily="2" charset="0"/>
              </a:rPr>
              <a:t>3</a:t>
            </a:r>
            <a:r>
              <a:rPr kumimoji="1" lang="zh-CN" altLang="en-US" sz="1400" dirty="0">
                <a:latin typeface="Courier" pitchFamily="2" charset="0"/>
              </a:rPr>
              <a:t>）</a:t>
            </a:r>
            <a:r>
              <a:rPr kumimoji="1" lang="en-US" altLang="zh-CN" sz="1400" dirty="0">
                <a:latin typeface="Courier" pitchFamily="2" charset="0"/>
              </a:rPr>
              <a:t>Feed</a:t>
            </a:r>
            <a:r>
              <a:rPr kumimoji="1" lang="zh-CN" altLang="en-US" sz="1400" dirty="0">
                <a:latin typeface="Courier" pitchFamily="2" charset="0"/>
              </a:rPr>
              <a:t> </a:t>
            </a:r>
            <a:r>
              <a:rPr kumimoji="1" lang="en-US" altLang="zh-CN" sz="1400" dirty="0">
                <a:latin typeface="Courier" pitchFamily="2" charset="0"/>
              </a:rPr>
              <a:t>Var</a:t>
            </a:r>
            <a:r>
              <a:rPr kumimoji="1" lang="zh-CN" altLang="en-US" sz="1400" dirty="0">
                <a:latin typeface="Courier" pitchFamily="2" charset="0"/>
              </a:rPr>
              <a:t>；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（对于训练）</a:t>
            </a:r>
            <a:r>
              <a:rPr kumimoji="1" lang="en-US" altLang="zh-CN" sz="1400" dirty="0" err="1">
                <a:latin typeface="Courier" pitchFamily="2" charset="0"/>
              </a:rPr>
              <a:t>Exe.Run</a:t>
            </a:r>
            <a:r>
              <a:rPr kumimoji="1" lang="zh-CN" altLang="en-US" sz="1400" dirty="0">
                <a:latin typeface="Courier" pitchFamily="2" charset="0"/>
              </a:rPr>
              <a:t>的</a:t>
            </a:r>
            <a:r>
              <a:rPr kumimoji="1" lang="zh-CN" altLang="en-US" sz="1400" b="1" dirty="0">
                <a:latin typeface="Courier" pitchFamily="2" charset="0"/>
              </a:rPr>
              <a:t>输出</a:t>
            </a:r>
            <a:r>
              <a:rPr kumimoji="1" lang="zh-CN" altLang="en-US" sz="1400" dirty="0">
                <a:latin typeface="Courier" pitchFamily="2" charset="0"/>
              </a:rPr>
              <a:t>：</a:t>
            </a:r>
            <a:r>
              <a:rPr kumimoji="1" lang="en-US" altLang="zh-CN" sz="1400" dirty="0">
                <a:latin typeface="Courier" pitchFamily="2" charset="0"/>
              </a:rPr>
              <a:t>1</a:t>
            </a:r>
            <a:r>
              <a:rPr kumimoji="1" lang="zh-CN" altLang="en-US" sz="1400" dirty="0">
                <a:latin typeface="Courier" pitchFamily="2" charset="0"/>
              </a:rPr>
              <a:t>）训练好的</a:t>
            </a:r>
            <a:r>
              <a:rPr kumimoji="1" lang="en-US" altLang="zh-CN" sz="1400" dirty="0">
                <a:latin typeface="Courier" pitchFamily="2" charset="0"/>
              </a:rPr>
              <a:t>Parameter</a:t>
            </a:r>
            <a:r>
              <a:rPr kumimoji="1" lang="zh-CN" altLang="en-US" sz="1400" dirty="0">
                <a:latin typeface="Courier" pitchFamily="2" charset="0"/>
              </a:rPr>
              <a:t>；</a:t>
            </a:r>
            <a:r>
              <a:rPr kumimoji="1" lang="en-US" altLang="zh-CN" sz="1400" dirty="0">
                <a:latin typeface="Courier" pitchFamily="2" charset="0"/>
              </a:rPr>
              <a:t>2</a:t>
            </a:r>
            <a:r>
              <a:rPr kumimoji="1" lang="zh-CN" altLang="en-US" sz="1400" dirty="0">
                <a:latin typeface="Courier" pitchFamily="2" charset="0"/>
              </a:rPr>
              <a:t>）用户</a:t>
            </a:r>
            <a:r>
              <a:rPr kumimoji="1" lang="en-US" altLang="zh-CN" sz="1400" dirty="0">
                <a:latin typeface="Courier" pitchFamily="2" charset="0"/>
              </a:rPr>
              <a:t>Fetch</a:t>
            </a:r>
            <a:r>
              <a:rPr kumimoji="1" lang="zh-CN" altLang="en-US" sz="1400" dirty="0">
                <a:latin typeface="Courier" pitchFamily="2" charset="0"/>
              </a:rPr>
              <a:t>的数据；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kumimoji="1" lang="en-US" altLang="zh-CN" sz="1400" dirty="0">
              <a:latin typeface="Courier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Executor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latin typeface="Courier" pitchFamily="2" charset="0"/>
              </a:rPr>
              <a:t>循序</a:t>
            </a:r>
            <a:r>
              <a:rPr kumimoji="1" lang="zh-CN" altLang="en-US" sz="1400" dirty="0">
                <a:latin typeface="Courier" pitchFamily="2" charset="0"/>
              </a:rPr>
              <a:t>的执行所有</a:t>
            </a:r>
            <a:r>
              <a:rPr kumimoji="1" lang="en-US" altLang="zh-CN" sz="1400" dirty="0">
                <a:latin typeface="Courier" pitchFamily="2" charset="0"/>
              </a:rPr>
              <a:t>OP</a:t>
            </a:r>
            <a:r>
              <a:rPr kumimoji="1" lang="zh-CN" altLang="en-US" sz="1400" dirty="0">
                <a:latin typeface="Courier" pitchFamily="2" charset="0"/>
              </a:rPr>
              <a:t>，完成训练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通常</a:t>
            </a:r>
            <a:r>
              <a:rPr kumimoji="1" lang="en-US" altLang="zh-CN" sz="1400" b="1" dirty="0">
                <a:latin typeface="Courier" pitchFamily="2" charset="0"/>
              </a:rPr>
              <a:t>CPU</a:t>
            </a:r>
            <a:r>
              <a:rPr kumimoji="1" lang="zh-CN" altLang="en-US" sz="1400" dirty="0">
                <a:latin typeface="Courier" pitchFamily="2" charset="0"/>
              </a:rPr>
              <a:t>负责执行前</a:t>
            </a:r>
            <a:r>
              <a:rPr kumimoji="1" lang="zh-CN" altLang="en-US" sz="1400" b="1" dirty="0">
                <a:latin typeface="Courier" pitchFamily="2" charset="0"/>
              </a:rPr>
              <a:t>环境准备</a:t>
            </a:r>
            <a:r>
              <a:rPr kumimoji="1" lang="zh-CN" altLang="en-US" sz="1400" dirty="0">
                <a:latin typeface="Courier" pitchFamily="2" charset="0"/>
              </a:rPr>
              <a:t>，</a:t>
            </a:r>
            <a:r>
              <a:rPr kumimoji="1" lang="en-US" altLang="zh-CN" sz="1400" b="1" dirty="0">
                <a:latin typeface="Courier" pitchFamily="2" charset="0"/>
              </a:rPr>
              <a:t>GPU</a:t>
            </a:r>
            <a:r>
              <a:rPr kumimoji="1" lang="zh-CN" altLang="en-US" sz="1400" dirty="0">
                <a:latin typeface="Courier" pitchFamily="2" charset="0"/>
              </a:rPr>
              <a:t>负责数据</a:t>
            </a:r>
            <a:r>
              <a:rPr kumimoji="1" lang="zh-CN" altLang="en-US" sz="1400" b="1" dirty="0">
                <a:latin typeface="Courier" pitchFamily="2" charset="0"/>
              </a:rPr>
              <a:t>计算</a:t>
            </a:r>
            <a:endParaRPr kumimoji="1" lang="en-US" altLang="zh-CN" sz="1400" b="1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Courier" pitchFamily="2" charset="0"/>
              </a:rPr>
              <a:t>Executor</a:t>
            </a:r>
            <a:r>
              <a:rPr kumimoji="1" lang="zh-CN" altLang="en-US" sz="1400" dirty="0">
                <a:latin typeface="Courier" pitchFamily="2" charset="0"/>
              </a:rPr>
              <a:t>中</a:t>
            </a:r>
            <a:r>
              <a:rPr kumimoji="1" lang="en-US" altLang="zh-CN" sz="1400" dirty="0">
                <a:latin typeface="Courier" pitchFamily="2" charset="0"/>
              </a:rPr>
              <a:t>CPU</a:t>
            </a:r>
            <a:r>
              <a:rPr kumimoji="1" lang="zh-CN" altLang="en-US" sz="1400" dirty="0">
                <a:latin typeface="Courier" pitchFamily="2" charset="0"/>
              </a:rPr>
              <a:t>是</a:t>
            </a:r>
            <a:r>
              <a:rPr kumimoji="1" lang="zh-CN" altLang="en-US" sz="1400" b="1" dirty="0">
                <a:latin typeface="Courier" pitchFamily="2" charset="0"/>
              </a:rPr>
              <a:t>单线程</a:t>
            </a:r>
            <a:r>
              <a:rPr kumimoji="1" lang="zh-CN" altLang="en-US" sz="1400" dirty="0">
                <a:latin typeface="Courier" pitchFamily="2" charset="0"/>
              </a:rPr>
              <a:t>的，</a:t>
            </a:r>
            <a:r>
              <a:rPr kumimoji="1" lang="en-US" altLang="zh-CN" sz="1400" dirty="0">
                <a:latin typeface="Courier" pitchFamily="2" charset="0"/>
              </a:rPr>
              <a:t>GPU</a:t>
            </a:r>
            <a:r>
              <a:rPr kumimoji="1" lang="zh-CN" altLang="en-US" sz="1400" dirty="0">
                <a:latin typeface="Courier" pitchFamily="2" charset="0"/>
              </a:rPr>
              <a:t>是</a:t>
            </a:r>
            <a:r>
              <a:rPr kumimoji="1" lang="zh-CN" altLang="en-US" sz="1400" b="1" dirty="0">
                <a:latin typeface="Courier" pitchFamily="2" charset="0"/>
              </a:rPr>
              <a:t>单卡</a:t>
            </a:r>
            <a:r>
              <a:rPr kumimoji="1" lang="zh-CN" altLang="en-US" sz="1400" dirty="0">
                <a:latin typeface="Courier" pitchFamily="2" charset="0"/>
              </a:rPr>
              <a:t>的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kumimoji="1" lang="en-US" altLang="zh-CN" sz="1400" dirty="0">
              <a:latin typeface="Courier" pitchFamily="2" charset="0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kumimoji="1" lang="en-US" altLang="zh-CN" dirty="0">
                <a:latin typeface="Courier" pitchFamily="2" charset="0"/>
              </a:rPr>
              <a:t>PE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将</a:t>
            </a:r>
            <a:r>
              <a:rPr kumimoji="1" lang="en-US" altLang="zh-CN" sz="1400" dirty="0">
                <a:latin typeface="Courier" pitchFamily="2" charset="0"/>
              </a:rPr>
              <a:t>Program</a:t>
            </a:r>
            <a:r>
              <a:rPr kumimoji="1" lang="zh-CN" altLang="en-US" sz="1400" dirty="0">
                <a:latin typeface="Courier" pitchFamily="2" charset="0"/>
              </a:rPr>
              <a:t>转换为</a:t>
            </a:r>
            <a:r>
              <a:rPr kumimoji="1" lang="en-US" altLang="zh-CN" sz="1400" dirty="0">
                <a:latin typeface="Courier" pitchFamily="2" charset="0"/>
              </a:rPr>
              <a:t>Graph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对</a:t>
            </a:r>
            <a:r>
              <a:rPr kumimoji="1" lang="en-US" altLang="zh-CN" sz="1400" dirty="0">
                <a:latin typeface="Courier" pitchFamily="2" charset="0"/>
              </a:rPr>
              <a:t>Graph</a:t>
            </a:r>
            <a:r>
              <a:rPr kumimoji="1" lang="zh-CN" altLang="en-US" sz="1400" dirty="0">
                <a:latin typeface="Courier" pitchFamily="2" charset="0"/>
              </a:rPr>
              <a:t>进行优化</a:t>
            </a:r>
            <a:endParaRPr kumimoji="1" lang="en-US" altLang="zh-CN" sz="1400" dirty="0">
              <a:latin typeface="Courier" pitchFamily="2" charset="0"/>
            </a:endParaRP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Courier" pitchFamily="2" charset="0"/>
              </a:rPr>
              <a:t>多</a:t>
            </a:r>
            <a:r>
              <a:rPr kumimoji="1" lang="en-US" altLang="zh-CN" sz="1400" dirty="0">
                <a:latin typeface="Courier" pitchFamily="2" charset="0"/>
              </a:rPr>
              <a:t>CPU</a:t>
            </a:r>
            <a:r>
              <a:rPr kumimoji="1" lang="zh-CN" altLang="en-US" sz="1400" dirty="0">
                <a:latin typeface="Courier" pitchFamily="2" charset="0"/>
              </a:rPr>
              <a:t>、多</a:t>
            </a:r>
            <a:r>
              <a:rPr kumimoji="1" lang="en-US" altLang="zh-CN" sz="1400" dirty="0">
                <a:latin typeface="Courier" pitchFamily="2" charset="0"/>
              </a:rPr>
              <a:t>GPU</a:t>
            </a:r>
            <a:r>
              <a:rPr kumimoji="1" lang="zh-CN" altLang="en-US" sz="1400" dirty="0">
                <a:latin typeface="Courier" pitchFamily="2" charset="0"/>
              </a:rPr>
              <a:t>运行</a:t>
            </a:r>
            <a:endParaRPr kumimoji="1" lang="en-US" altLang="zh-CN" sz="1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3142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Paddle</a:t>
            </a:r>
            <a:r>
              <a:rPr kumimoji="1" lang="zh-CN" altLang="en-US" sz="2800" b="1" dirty="0"/>
              <a:t>中的优化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24EE6-1E3C-CB4A-8C18-DDDE9C820696}"/>
              </a:ext>
            </a:extLst>
          </p:cNvPr>
          <p:cNvSpPr/>
          <p:nvPr/>
        </p:nvSpPr>
        <p:spPr>
          <a:xfrm>
            <a:off x="362053" y="1224799"/>
            <a:ext cx="11213080" cy="439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/>
              <a:t>一、模型的优化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让计算少干活儿</a:t>
            </a:r>
            <a:endParaRPr kumimoji="1" lang="en-US" altLang="zh-CN" sz="2800" b="1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1</a:t>
            </a:r>
            <a:r>
              <a:rPr kumimoji="1" lang="zh-CN" altLang="en-US" sz="2000" b="1" dirty="0"/>
              <a:t>：反向剪枝</a:t>
            </a:r>
            <a:endParaRPr kumimoji="1" lang="en-US" altLang="zh-CN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编译时，计算反向时，根据</a:t>
            </a:r>
            <a:r>
              <a:rPr kumimoji="1" lang="en-US" altLang="zh-CN" sz="2000" dirty="0" err="1">
                <a:latin typeface="Courier" pitchFamily="2" charset="0"/>
              </a:rPr>
              <a:t>stop_gradient</a:t>
            </a:r>
            <a:r>
              <a:rPr kumimoji="1" lang="zh-CN" altLang="en-US" sz="2000" dirty="0">
                <a:latin typeface="Courier" pitchFamily="2" charset="0"/>
              </a:rPr>
              <a:t>，终止某些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的反向，减少无效计算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2</a:t>
            </a:r>
            <a:r>
              <a:rPr kumimoji="1" lang="zh-CN" altLang="en-US" sz="2000" b="1" dirty="0"/>
              <a:t>：</a:t>
            </a:r>
            <a:r>
              <a:rPr kumimoji="1" lang="en-US" altLang="zh-CN" sz="2000" b="1" dirty="0"/>
              <a:t>Run</a:t>
            </a:r>
            <a:r>
              <a:rPr kumimoji="1" lang="zh-CN" altLang="en-US" sz="2000" b="1" dirty="0"/>
              <a:t>前剪枝（</a:t>
            </a:r>
            <a:r>
              <a:rPr kumimoji="1" lang="en-US" altLang="zh-CN" sz="2000" b="1" dirty="0" err="1"/>
              <a:t>use_prune</a:t>
            </a:r>
            <a:r>
              <a:rPr kumimoji="1" lang="en-US" altLang="zh-CN" sz="2000" b="1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训练的目标是：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）更新</a:t>
            </a:r>
            <a:r>
              <a:rPr kumimoji="1" lang="en-US" altLang="zh-CN" sz="2000" dirty="0">
                <a:latin typeface="Courier" pitchFamily="2" charset="0"/>
              </a:rPr>
              <a:t>Parameter</a:t>
            </a:r>
            <a:r>
              <a:rPr kumimoji="1" lang="zh-CN" altLang="en-US" sz="2000" dirty="0">
                <a:latin typeface="Courier" pitchFamily="2" charset="0"/>
              </a:rPr>
              <a:t>；</a:t>
            </a:r>
            <a:r>
              <a:rPr kumimoji="1" lang="en-US" altLang="zh-CN" sz="2000" dirty="0">
                <a:latin typeface="Courier" pitchFamily="2" charset="0"/>
              </a:rPr>
              <a:t>2</a:t>
            </a:r>
            <a:r>
              <a:rPr kumimoji="1" lang="zh-CN" altLang="en-US" sz="2000" dirty="0">
                <a:latin typeface="Courier" pitchFamily="2" charset="0"/>
              </a:rPr>
              <a:t>）提供用户</a:t>
            </a:r>
            <a:r>
              <a:rPr kumimoji="1" lang="en-US" altLang="zh-CN" sz="2000" dirty="0">
                <a:latin typeface="Courier" pitchFamily="2" charset="0"/>
              </a:rPr>
              <a:t>fetch</a:t>
            </a:r>
            <a:r>
              <a:rPr kumimoji="1" lang="zh-CN" altLang="en-US" sz="2000" dirty="0">
                <a:latin typeface="Courier" pitchFamily="2" charset="0"/>
              </a:rPr>
              <a:t>的数据。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不为目标产生</a:t>
            </a:r>
            <a:r>
              <a:rPr kumimoji="1" lang="en-US" altLang="zh-CN" sz="2000" dirty="0">
                <a:latin typeface="Courier" pitchFamily="2" charset="0"/>
              </a:rPr>
              <a:t>”</a:t>
            </a:r>
            <a:r>
              <a:rPr kumimoji="1" lang="zh-CN" altLang="en-US" sz="2000" dirty="0">
                <a:latin typeface="Courier" pitchFamily="2" charset="0"/>
              </a:rPr>
              <a:t>贡献</a:t>
            </a:r>
            <a:r>
              <a:rPr kumimoji="1" lang="en-US" altLang="zh-CN" sz="2000" dirty="0">
                <a:latin typeface="Courier" pitchFamily="2" charset="0"/>
              </a:rPr>
              <a:t>”</a:t>
            </a:r>
            <a:r>
              <a:rPr kumimoji="1" lang="zh-CN" altLang="en-US" sz="2000" dirty="0">
                <a:latin typeface="Courier" pitchFamily="2" charset="0"/>
              </a:rPr>
              <a:t>的路径均数无效计算，均可剪枝。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3</a:t>
            </a:r>
            <a:r>
              <a:rPr kumimoji="1" lang="zh-CN" altLang="en-US" sz="2000" b="1" dirty="0"/>
              <a:t>：</a:t>
            </a:r>
            <a:r>
              <a:rPr kumimoji="1" lang="en-US" altLang="zh-CN" sz="2000" b="1" dirty="0"/>
              <a:t>Pass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根据某个优化目标，通过</a:t>
            </a:r>
            <a:r>
              <a:rPr kumimoji="1" lang="en-US" altLang="zh-CN" sz="2000" dirty="0">
                <a:latin typeface="Courier" pitchFamily="2" charset="0"/>
              </a:rPr>
              <a:t>Pass</a:t>
            </a:r>
            <a:r>
              <a:rPr kumimoji="1" lang="zh-CN" altLang="en-US" sz="2000" dirty="0">
                <a:latin typeface="Courier" pitchFamily="2" charset="0"/>
              </a:rPr>
              <a:t>改变</a:t>
            </a:r>
            <a:r>
              <a:rPr kumimoji="1" lang="en-US" altLang="zh-CN" sz="2000" dirty="0">
                <a:latin typeface="Courier" pitchFamily="2" charset="0"/>
              </a:rPr>
              <a:t>Graph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由于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Pass</a:t>
            </a: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太多，目前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Pass</a:t>
            </a: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的管理有待梳理，进而让</a:t>
            </a:r>
            <a:r>
              <a:rPr kumimoji="1" lang="en-US" altLang="zh-CN" sz="2000" dirty="0">
                <a:solidFill>
                  <a:srgbClr val="FF0000"/>
                </a:solidFill>
                <a:latin typeface="Courier" pitchFamily="2" charset="0"/>
              </a:rPr>
              <a:t>Pass</a:t>
            </a:r>
            <a:r>
              <a:rPr kumimoji="1" lang="zh-CN" altLang="en-US" sz="2000" dirty="0">
                <a:solidFill>
                  <a:srgbClr val="FF0000"/>
                </a:solidFill>
                <a:latin typeface="Courier" pitchFamily="2" charset="0"/>
              </a:rPr>
              <a:t>的价值发挥的更好</a:t>
            </a:r>
            <a:endParaRPr kumimoji="1" lang="en-US" altLang="zh-CN" sz="2000" dirty="0">
              <a:solidFill>
                <a:srgbClr val="FF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82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Paddle</a:t>
            </a:r>
            <a:r>
              <a:rPr kumimoji="1" lang="zh-CN" altLang="en-US" sz="2800" b="1" dirty="0"/>
              <a:t>中的优化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24EE6-1E3C-CB4A-8C18-DDDE9C820696}"/>
              </a:ext>
            </a:extLst>
          </p:cNvPr>
          <p:cNvSpPr/>
          <p:nvPr/>
        </p:nvSpPr>
        <p:spPr>
          <a:xfrm>
            <a:off x="362053" y="1224799"/>
            <a:ext cx="11213080" cy="485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/>
              <a:t>二、上下文准备优化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让</a:t>
            </a:r>
            <a:r>
              <a:rPr kumimoji="1" lang="en-US" altLang="zh-CN" sz="2800" b="1" dirty="0"/>
              <a:t>CPU</a:t>
            </a:r>
            <a:r>
              <a:rPr kumimoji="1" lang="zh-CN" altLang="en-US" sz="2800" b="1" dirty="0"/>
              <a:t>准备上下文少干活</a:t>
            </a:r>
            <a:endParaRPr kumimoji="1" lang="en-US" altLang="zh-CN" sz="2800" b="1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1</a:t>
            </a:r>
            <a:r>
              <a:rPr kumimoji="1" lang="zh-CN" altLang="en-US" sz="2000" b="1" dirty="0"/>
              <a:t>：</a:t>
            </a:r>
            <a:r>
              <a:rPr kumimoji="1" lang="en-US" altLang="zh-CN" sz="2000" b="1" dirty="0"/>
              <a:t>Executor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Run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Catch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exe.run</a:t>
            </a:r>
            <a:r>
              <a:rPr kumimoji="1" lang="zh-CN" altLang="en-US" sz="2000" dirty="0">
                <a:latin typeface="Courier" pitchFamily="2" charset="0"/>
              </a:rPr>
              <a:t>需要执行</a:t>
            </a:r>
            <a:r>
              <a:rPr kumimoji="1" lang="en-US" altLang="zh-CN" sz="2000" dirty="0">
                <a:latin typeface="Courier" pitchFamily="2" charset="0"/>
              </a:rPr>
              <a:t>N</a:t>
            </a:r>
            <a:r>
              <a:rPr kumimoji="1" lang="zh-CN" altLang="en-US" sz="2000" dirty="0">
                <a:latin typeface="Courier" pitchFamily="2" charset="0"/>
              </a:rPr>
              <a:t>轮。每轮都执行：</a:t>
            </a:r>
            <a:r>
              <a:rPr kumimoji="1" lang="en-US" altLang="zh-CN" sz="2000" b="1" dirty="0">
                <a:latin typeface="Courier" pitchFamily="2" charset="0"/>
              </a:rPr>
              <a:t>1</a:t>
            </a:r>
            <a:r>
              <a:rPr kumimoji="1" lang="zh-CN" altLang="en-US" sz="2000" b="1" dirty="0">
                <a:latin typeface="Courier" pitchFamily="2" charset="0"/>
              </a:rPr>
              <a:t>）</a:t>
            </a:r>
            <a:r>
              <a:rPr kumimoji="1" lang="en-US" altLang="zh-CN" sz="2000" dirty="0">
                <a:latin typeface="Courier" pitchFamily="2" charset="0"/>
              </a:rPr>
              <a:t>Feed</a:t>
            </a:r>
            <a:r>
              <a:rPr kumimoji="1" lang="zh-CN" altLang="en-US" sz="2000" dirty="0">
                <a:latin typeface="Courier" pitchFamily="2" charset="0"/>
              </a:rPr>
              <a:t>、</a:t>
            </a:r>
            <a:r>
              <a:rPr kumimoji="1" lang="en-US" altLang="zh-CN" sz="2000" dirty="0">
                <a:latin typeface="Courier" pitchFamily="2" charset="0"/>
              </a:rPr>
              <a:t>Fetch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插入到</a:t>
            </a:r>
            <a:r>
              <a:rPr kumimoji="1" lang="en-US" altLang="zh-CN" sz="2000" dirty="0" err="1">
                <a:latin typeface="Courier" pitchFamily="2" charset="0"/>
              </a:rPr>
              <a:t>MainProgram</a:t>
            </a:r>
            <a:r>
              <a:rPr kumimoji="1" lang="zh-CN" altLang="en-US" sz="2000" dirty="0">
                <a:latin typeface="Courier" pitchFamily="2" charset="0"/>
              </a:rPr>
              <a:t>中；     </a:t>
            </a:r>
            <a:r>
              <a:rPr kumimoji="1" lang="en-US" altLang="zh-CN" sz="2000" b="1" dirty="0">
                <a:latin typeface="Courier" pitchFamily="2" charset="0"/>
              </a:rPr>
              <a:t>2</a:t>
            </a:r>
            <a:r>
              <a:rPr kumimoji="1" lang="zh-CN" altLang="en-US" sz="2000" b="1" dirty="0">
                <a:latin typeface="Courier" pitchFamily="2" charset="0"/>
              </a:rPr>
              <a:t>）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的创建；</a:t>
            </a:r>
            <a:r>
              <a:rPr kumimoji="1" lang="en-US" altLang="zh-CN" sz="2000" b="1" dirty="0">
                <a:latin typeface="Courier" pitchFamily="2" charset="0"/>
              </a:rPr>
              <a:t>3</a:t>
            </a:r>
            <a:r>
              <a:rPr kumimoji="1" lang="zh-CN" altLang="en-US" sz="2000" b="1" dirty="0">
                <a:latin typeface="Courier" pitchFamily="2" charset="0"/>
              </a:rPr>
              <a:t>）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r>
              <a:rPr kumimoji="1" lang="zh-CN" altLang="en-US" sz="2000" dirty="0">
                <a:latin typeface="Courier" pitchFamily="2" charset="0"/>
              </a:rPr>
              <a:t>的构造；</a:t>
            </a:r>
            <a:r>
              <a:rPr kumimoji="1" lang="en-US" altLang="zh-CN" sz="2000" b="1" dirty="0">
                <a:latin typeface="Courier" pitchFamily="2" charset="0"/>
              </a:rPr>
              <a:t>4</a:t>
            </a:r>
            <a:r>
              <a:rPr kumimoji="1" lang="zh-CN" altLang="en-US" sz="2000" b="1" dirty="0">
                <a:latin typeface="Courier" pitchFamily="2" charset="0"/>
              </a:rPr>
              <a:t>）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  <a:r>
              <a:rPr kumimoji="1" lang="zh-CN" altLang="en-US" sz="2000" dirty="0">
                <a:latin typeface="Courier" pitchFamily="2" charset="0"/>
              </a:rPr>
              <a:t>的构造；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通过</a:t>
            </a:r>
            <a:r>
              <a:rPr kumimoji="1" lang="en-US" altLang="zh-CN" sz="2000" dirty="0">
                <a:latin typeface="Courier" pitchFamily="2" charset="0"/>
              </a:rPr>
              <a:t>Catch</a:t>
            </a:r>
            <a:r>
              <a:rPr kumimoji="1" lang="zh-CN" altLang="en-US" sz="2000" dirty="0">
                <a:latin typeface="Courier" pitchFamily="2" charset="0"/>
              </a:rPr>
              <a:t>，将</a:t>
            </a:r>
            <a:r>
              <a:rPr kumimoji="1" lang="en-US" altLang="zh-CN" sz="2000" dirty="0">
                <a:latin typeface="Courier" pitchFamily="2" charset="0"/>
              </a:rPr>
              <a:t>Program</a:t>
            </a:r>
            <a:r>
              <a:rPr kumimoji="1" lang="zh-CN" altLang="en-US" sz="2000" dirty="0">
                <a:latin typeface="Courier" pitchFamily="2" charset="0"/>
              </a:rPr>
              <a:t>、</a:t>
            </a:r>
            <a:r>
              <a:rPr kumimoji="1" lang="en-US" altLang="zh-CN" sz="2000" dirty="0">
                <a:latin typeface="Courier" pitchFamily="2" charset="0"/>
              </a:rPr>
              <a:t> </a:t>
            </a:r>
            <a:r>
              <a:rPr kumimoji="1" lang="en-US" altLang="zh-CN" sz="2000" dirty="0" err="1">
                <a:latin typeface="Courier" pitchFamily="2" charset="0"/>
              </a:rPr>
              <a:t>PrepareContext</a:t>
            </a:r>
            <a:r>
              <a:rPr kumimoji="1" lang="en-US" altLang="zh-CN" sz="2000" dirty="0">
                <a:latin typeface="Courier" pitchFamily="2" charset="0"/>
              </a:rPr>
              <a:t> </a:t>
            </a:r>
            <a:r>
              <a:rPr kumimoji="1" lang="zh-CN" altLang="en-US" sz="2000" dirty="0">
                <a:latin typeface="Courier" pitchFamily="2" charset="0"/>
              </a:rPr>
              <a:t>、</a:t>
            </a:r>
            <a:r>
              <a:rPr kumimoji="1" lang="en-US" altLang="zh-CN" sz="2000" dirty="0">
                <a:latin typeface="Courier" pitchFamily="2" charset="0"/>
              </a:rPr>
              <a:t>Scope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Catch</a:t>
            </a:r>
            <a:r>
              <a:rPr kumimoji="1" lang="zh-CN" altLang="en-US" sz="2000" dirty="0">
                <a:latin typeface="Courier" pitchFamily="2" charset="0"/>
              </a:rPr>
              <a:t>住。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次准备，</a:t>
            </a:r>
            <a:r>
              <a:rPr kumimoji="1" lang="en-US" altLang="zh-CN" sz="2000" dirty="0">
                <a:latin typeface="Courier" pitchFamily="2" charset="0"/>
              </a:rPr>
              <a:t>N</a:t>
            </a:r>
            <a:r>
              <a:rPr kumimoji="1" lang="zh-CN" altLang="en-US" sz="2000" dirty="0">
                <a:latin typeface="Courier" pitchFamily="2" charset="0"/>
              </a:rPr>
              <a:t>次使用。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2</a:t>
            </a:r>
            <a:r>
              <a:rPr kumimoji="1" lang="zh-CN" altLang="en-US" sz="2000" b="1" dirty="0"/>
              <a:t>：</a:t>
            </a:r>
            <a:r>
              <a:rPr kumimoji="1" lang="en-US" altLang="zh-CN" sz="2000" b="1" dirty="0"/>
              <a:t>OP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Run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Catch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和</a:t>
            </a:r>
            <a:r>
              <a:rPr kumimoji="1" lang="en-US" altLang="zh-CN" sz="2000" dirty="0">
                <a:latin typeface="Courier" pitchFamily="2" charset="0"/>
              </a:rPr>
              <a:t>Kernel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Compute</a:t>
            </a:r>
            <a:r>
              <a:rPr kumimoji="1" lang="zh-CN" altLang="en-US" sz="2000" dirty="0">
                <a:latin typeface="Courier" pitchFamily="2" charset="0"/>
              </a:rPr>
              <a:t>，都是在为算子准备上下文。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 err="1">
                <a:latin typeface="Courier" pitchFamily="2" charset="0"/>
              </a:rPr>
              <a:t>RuntimeContext</a:t>
            </a:r>
            <a:r>
              <a:rPr kumimoji="1" lang="zh-CN" altLang="en-US" sz="2000" dirty="0">
                <a:latin typeface="Courier" pitchFamily="2" charset="0"/>
              </a:rPr>
              <a:t>中存储了</a:t>
            </a:r>
            <a:r>
              <a:rPr kumimoji="1" lang="en-US" altLang="zh-CN" sz="2000" dirty="0" err="1">
                <a:latin typeface="Courier" pitchFamily="2" charset="0"/>
              </a:rPr>
              <a:t>VarName</a:t>
            </a:r>
            <a:r>
              <a:rPr kumimoji="1" lang="en-US" altLang="zh-CN" sz="2000" dirty="0">
                <a:latin typeface="Courier" pitchFamily="2" charset="0"/>
              </a:rPr>
              <a:t>-&gt;Variable</a:t>
            </a:r>
            <a:r>
              <a:rPr kumimoji="1" lang="zh-CN" altLang="en-US" sz="2000" dirty="0">
                <a:latin typeface="Courier" pitchFamily="2" charset="0"/>
              </a:rPr>
              <a:t>*的映射。</a:t>
            </a:r>
            <a:r>
              <a:rPr kumimoji="1" lang="en-US" altLang="zh-CN" sz="2000" dirty="0" err="1">
                <a:latin typeface="Courier" pitchFamily="2" charset="0"/>
              </a:rPr>
              <a:t>RuntimeContext</a:t>
            </a:r>
            <a:r>
              <a:rPr kumimoji="1" lang="zh-CN" altLang="en-US" sz="2000" dirty="0">
                <a:latin typeface="Courier" pitchFamily="2" charset="0"/>
              </a:rPr>
              <a:t>也可以</a:t>
            </a:r>
            <a:r>
              <a:rPr kumimoji="1" lang="en-US" altLang="zh-CN" sz="2000" dirty="0">
                <a:latin typeface="Courier" pitchFamily="2" charset="0"/>
              </a:rPr>
              <a:t>Catch</a:t>
            </a:r>
            <a:r>
              <a:rPr kumimoji="1" lang="zh-CN" altLang="en-US" sz="2000" dirty="0">
                <a:latin typeface="Courier" pitchFamily="2" charset="0"/>
              </a:rPr>
              <a:t>住，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次准备，</a:t>
            </a:r>
            <a:r>
              <a:rPr kumimoji="1" lang="en-US" altLang="zh-CN" sz="2000" dirty="0">
                <a:latin typeface="Courier" pitchFamily="2" charset="0"/>
              </a:rPr>
              <a:t>N</a:t>
            </a:r>
            <a:r>
              <a:rPr kumimoji="1" lang="zh-CN" altLang="en-US" sz="2000" dirty="0">
                <a:latin typeface="Courier" pitchFamily="2" charset="0"/>
              </a:rPr>
              <a:t>次使用。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device_context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、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kernel_func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_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可以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Catch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住吗？</a:t>
            </a:r>
            <a:r>
              <a:rPr kumimoji="1"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InferShape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可以执行一次吗？</a:t>
            </a:r>
            <a:endParaRPr kumimoji="1"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00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Paddle</a:t>
            </a:r>
            <a:r>
              <a:rPr kumimoji="1" lang="zh-CN" altLang="en-US" sz="2800" b="1" dirty="0"/>
              <a:t>中的优化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24EE6-1E3C-CB4A-8C18-DDDE9C820696}"/>
              </a:ext>
            </a:extLst>
          </p:cNvPr>
          <p:cNvSpPr/>
          <p:nvPr/>
        </p:nvSpPr>
        <p:spPr>
          <a:xfrm>
            <a:off x="362053" y="1224799"/>
            <a:ext cx="11213080" cy="485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/>
              <a:t>二、上下文准备优化</a:t>
            </a:r>
            <a:r>
              <a:rPr kumimoji="1" lang="en-US" altLang="zh-CN" sz="2800" b="1" dirty="0"/>
              <a:t>——</a:t>
            </a:r>
            <a:r>
              <a:rPr kumimoji="1" lang="zh-CN" altLang="en-US" sz="2800" b="1" dirty="0"/>
              <a:t>让</a:t>
            </a:r>
            <a:r>
              <a:rPr kumimoji="1" lang="en-US" altLang="zh-CN" sz="2800" b="1" dirty="0"/>
              <a:t>CPU</a:t>
            </a:r>
            <a:r>
              <a:rPr kumimoji="1" lang="zh-CN" altLang="en-US" sz="2800" b="1" dirty="0"/>
              <a:t>准备上下文少干活</a:t>
            </a:r>
            <a:endParaRPr kumimoji="1" lang="en-US" altLang="zh-CN" sz="2800" b="1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3</a:t>
            </a:r>
            <a:r>
              <a:rPr kumimoji="1" lang="zh-CN" altLang="en-US" sz="2000" b="1" dirty="0"/>
              <a:t>：</a:t>
            </a:r>
            <a:r>
              <a:rPr kumimoji="1" lang="en-US" altLang="zh-CN" sz="2000" b="1" dirty="0"/>
              <a:t>Allocator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Kernel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Compute</a:t>
            </a:r>
            <a:r>
              <a:rPr kumimoji="1" lang="zh-CN" altLang="en-US" sz="2000" dirty="0">
                <a:latin typeface="Courier" pitchFamily="2" charset="0"/>
              </a:rPr>
              <a:t>中需要为</a:t>
            </a:r>
            <a:r>
              <a:rPr kumimoji="1" lang="en-US" altLang="zh-CN" sz="2000" dirty="0">
                <a:latin typeface="Courier" pitchFamily="2" charset="0"/>
              </a:rPr>
              <a:t>Output</a:t>
            </a:r>
            <a:r>
              <a:rPr kumimoji="1" lang="zh-CN" altLang="en-US" sz="2000" dirty="0">
                <a:latin typeface="Courier" pitchFamily="2" charset="0"/>
              </a:rPr>
              <a:t> </a:t>
            </a:r>
            <a:r>
              <a:rPr kumimoji="1" lang="en-US" altLang="zh-CN" sz="2000" dirty="0">
                <a:latin typeface="Courier" pitchFamily="2" charset="0"/>
              </a:rPr>
              <a:t>Tensor</a:t>
            </a:r>
            <a:r>
              <a:rPr kumimoji="1" lang="zh-CN" altLang="en-US" sz="2000" dirty="0">
                <a:latin typeface="Courier" pitchFamily="2" charset="0"/>
              </a:rPr>
              <a:t>分配显存，也属于上下文准备。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如果我们调用系统底层函数分配显存，效率低。因此，我们用</a:t>
            </a:r>
            <a:r>
              <a:rPr kumimoji="1" lang="en-US" altLang="zh-CN" sz="2000" b="1" dirty="0">
                <a:latin typeface="Courier" pitchFamily="2" charset="0"/>
              </a:rPr>
              <a:t>Allocator</a:t>
            </a:r>
            <a:r>
              <a:rPr kumimoji="1" lang="zh-CN" altLang="en-US" sz="2000" b="1" dirty="0">
                <a:latin typeface="Courier" pitchFamily="2" charset="0"/>
              </a:rPr>
              <a:t>预申请显存</a:t>
            </a:r>
            <a:r>
              <a:rPr kumimoji="1" lang="zh-CN" altLang="en-US" sz="2000" dirty="0">
                <a:latin typeface="Courier" pitchFamily="2" charset="0"/>
              </a:rPr>
              <a:t>，对外提供</a:t>
            </a:r>
            <a:r>
              <a:rPr kumimoji="1" lang="en-US" altLang="zh-CN" sz="2000" dirty="0">
                <a:latin typeface="Courier" pitchFamily="2" charset="0"/>
              </a:rPr>
              <a:t>malloc</a:t>
            </a:r>
            <a:r>
              <a:rPr kumimoji="1" lang="zh-CN" altLang="en-US" sz="2000" dirty="0">
                <a:latin typeface="Courier" pitchFamily="2" charset="0"/>
              </a:rPr>
              <a:t>、</a:t>
            </a:r>
            <a:r>
              <a:rPr kumimoji="1" lang="en-US" altLang="zh-CN" sz="2000" dirty="0">
                <a:latin typeface="Courier" pitchFamily="2" charset="0"/>
              </a:rPr>
              <a:t>free</a:t>
            </a:r>
            <a:r>
              <a:rPr kumimoji="1" lang="zh-CN" altLang="en-US" sz="2000" dirty="0">
                <a:latin typeface="Courier" pitchFamily="2" charset="0"/>
              </a:rPr>
              <a:t>服务。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Allocator</a:t>
            </a:r>
            <a:r>
              <a:rPr kumimoji="1" lang="zh-CN" altLang="en-US" sz="2000" dirty="0">
                <a:latin typeface="Courier" pitchFamily="2" charset="0"/>
              </a:rPr>
              <a:t>可以加快上下文准备速度。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4</a:t>
            </a:r>
            <a:r>
              <a:rPr kumimoji="1" lang="zh-CN" altLang="en-US" sz="2000" b="1" dirty="0"/>
              <a:t>：显存复用</a:t>
            </a:r>
            <a:endParaRPr kumimoji="1" lang="en-US" altLang="zh-CN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Allocator</a:t>
            </a:r>
            <a:r>
              <a:rPr kumimoji="1" lang="zh-CN" altLang="en-US" sz="2000" dirty="0">
                <a:latin typeface="Courier" pitchFamily="2" charset="0"/>
              </a:rPr>
              <a:t>仍然是有计算开销的。假如我们能够提前预知，</a:t>
            </a:r>
            <a:r>
              <a:rPr kumimoji="1" lang="en-US" altLang="zh-CN" sz="2000" dirty="0">
                <a:latin typeface="Courier" pitchFamily="2" charset="0"/>
              </a:rPr>
              <a:t>Var1</a:t>
            </a:r>
            <a:r>
              <a:rPr kumimoji="1" lang="zh-CN" altLang="en-US" sz="2000" dirty="0">
                <a:latin typeface="Courier" pitchFamily="2" charset="0"/>
              </a:rPr>
              <a:t>的内存不用了直接给</a:t>
            </a:r>
            <a:r>
              <a:rPr kumimoji="1" lang="en-US" altLang="zh-CN" sz="2000" dirty="0">
                <a:latin typeface="Courier" pitchFamily="2" charset="0"/>
              </a:rPr>
              <a:t>Var2</a:t>
            </a:r>
            <a:r>
              <a:rPr kumimoji="1" lang="zh-CN" altLang="en-US" sz="2000" dirty="0">
                <a:latin typeface="Courier" pitchFamily="2" charset="0"/>
              </a:rPr>
              <a:t>用，</a:t>
            </a:r>
            <a:r>
              <a:rPr kumimoji="1" lang="zh-CN" altLang="en-US" sz="2000" b="1" dirty="0">
                <a:latin typeface="Courier" pitchFamily="2" charset="0"/>
              </a:rPr>
              <a:t>不交还给</a:t>
            </a:r>
            <a:r>
              <a:rPr kumimoji="1" lang="en-US" altLang="zh-CN" sz="2000" b="1" dirty="0">
                <a:latin typeface="Courier" pitchFamily="2" charset="0"/>
              </a:rPr>
              <a:t>Allocator</a:t>
            </a:r>
            <a:r>
              <a:rPr kumimoji="1" lang="zh-CN" altLang="en-US" sz="2000" dirty="0">
                <a:latin typeface="Courier" pitchFamily="2" charset="0"/>
              </a:rPr>
              <a:t>。那么还能在节省一部分开销。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latin typeface="Courier" pitchFamily="2" charset="0"/>
              </a:rPr>
              <a:t>BufferSharedInplaceOpPass</a:t>
            </a:r>
            <a:r>
              <a:rPr kumimoji="1" lang="zh-CN" altLang="en-US" sz="2000" dirty="0">
                <a:latin typeface="Courier" pitchFamily="2" charset="0"/>
              </a:rPr>
              <a:t>做了这事儿。</a:t>
            </a:r>
            <a:endParaRPr kumimoji="1" lang="en-US" altLang="zh-CN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039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Paddle</a:t>
            </a:r>
            <a:r>
              <a:rPr kumimoji="1" lang="zh-CN" altLang="en-US" sz="2800" b="1" dirty="0"/>
              <a:t>中的优化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24EE6-1E3C-CB4A-8C18-DDDE9C820696}"/>
              </a:ext>
            </a:extLst>
          </p:cNvPr>
          <p:cNvSpPr/>
          <p:nvPr/>
        </p:nvSpPr>
        <p:spPr>
          <a:xfrm>
            <a:off x="362053" y="1224799"/>
            <a:ext cx="11213080" cy="531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/>
              <a:t>三、充分利用</a:t>
            </a:r>
            <a:r>
              <a:rPr kumimoji="1" lang="en-US" altLang="zh-CN" sz="2800" b="1" dirty="0"/>
              <a:t>GPU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CPU</a:t>
            </a:r>
            <a:r>
              <a:rPr kumimoji="1" lang="zh-CN" altLang="en-US" sz="2800" b="1" dirty="0"/>
              <a:t>，争取他们总是</a:t>
            </a:r>
            <a:r>
              <a:rPr kumimoji="1" lang="en-US" altLang="zh-CN" sz="2800" b="1" dirty="0"/>
              <a:t>100%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1</a:t>
            </a:r>
            <a:r>
              <a:rPr kumimoji="1" lang="zh-CN" altLang="en-US" sz="2000" b="1" dirty="0"/>
              <a:t>：多</a:t>
            </a:r>
            <a:r>
              <a:rPr kumimoji="1" lang="en-US" altLang="zh-CN" sz="2000" b="1" dirty="0"/>
              <a:t>GPU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多个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同时计算，无疑算得更快。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2</a:t>
            </a:r>
            <a:r>
              <a:rPr kumimoji="1" lang="zh-CN" altLang="en-US" sz="2000" b="1" dirty="0"/>
              <a:t>：多</a:t>
            </a:r>
            <a:r>
              <a:rPr kumimoji="1" lang="en-US" altLang="zh-CN" sz="2000" b="1" dirty="0"/>
              <a:t>CPU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框架调度、上下文准备都是由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完成的，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的工作量也很大。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可通过多线程，让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并行的为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准备上下文。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latin typeface="Courier" pitchFamily="2" charset="0"/>
              </a:rPr>
              <a:t>ThreadedSSAGraphExecutor</a:t>
            </a:r>
            <a:r>
              <a:rPr kumimoji="1" lang="zh-CN" altLang="en-US" sz="2000" dirty="0">
                <a:latin typeface="Courier" pitchFamily="2" charset="0"/>
              </a:rPr>
              <a:t>、</a:t>
            </a:r>
            <a:r>
              <a:rPr kumimoji="1" lang="en-US" altLang="zh-CN" sz="2000" dirty="0" err="1">
                <a:latin typeface="Courier" pitchFamily="2" charset="0"/>
              </a:rPr>
              <a:t>FastThreadedGraphExecutor</a:t>
            </a:r>
            <a:r>
              <a:rPr kumimoji="1" lang="zh-CN" altLang="en-US" sz="2000" dirty="0">
                <a:latin typeface="Courier" pitchFamily="2" charset="0"/>
              </a:rPr>
              <a:t>就是干这事儿的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优化</a:t>
            </a:r>
            <a:r>
              <a:rPr kumimoji="1"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kumimoji="1"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：多</a:t>
            </a:r>
            <a:r>
              <a:rPr kumimoji="1"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个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GPU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都大量的计算单元，假如</a:t>
            </a:r>
            <a:r>
              <a:rPr kumimoji="1"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</a:t>
            </a:r>
            <a:r>
              <a:rPr kumimoji="1"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个</a:t>
            </a:r>
            <a:r>
              <a:rPr kumimoji="1"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OP</a:t>
            </a:r>
            <a:r>
              <a:rPr kumimoji="1"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无法</a:t>
            </a:r>
            <a:r>
              <a:rPr kumimoji="1"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100%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使用所有计算单元，或者为了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100%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使用把数据拆的太散怎么办？</a:t>
            </a:r>
            <a:endParaRPr kumimoji="1"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多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Stream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可以实现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OP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在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GPU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上的并行计算。（意义有待分析）</a:t>
            </a:r>
            <a:endParaRPr kumimoji="1"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7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Paddle</a:t>
            </a:r>
            <a:r>
              <a:rPr kumimoji="1" lang="zh-CN" altLang="en-US" sz="2800" b="1" dirty="0"/>
              <a:t>中的优化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24EE6-1E3C-CB4A-8C18-DDDE9C820696}"/>
              </a:ext>
            </a:extLst>
          </p:cNvPr>
          <p:cNvSpPr/>
          <p:nvPr/>
        </p:nvSpPr>
        <p:spPr>
          <a:xfrm>
            <a:off x="362053" y="1224799"/>
            <a:ext cx="11213080" cy="3007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/>
              <a:t>三、充分利用</a:t>
            </a:r>
            <a:r>
              <a:rPr kumimoji="1" lang="en-US" altLang="zh-CN" sz="2800" b="1" dirty="0"/>
              <a:t>GPU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CPU</a:t>
            </a:r>
            <a:r>
              <a:rPr kumimoji="1" lang="zh-CN" altLang="en-US" sz="2800" b="1" dirty="0"/>
              <a:t>，争取他们总是</a:t>
            </a:r>
            <a:r>
              <a:rPr kumimoji="1" lang="en-US" altLang="zh-CN" sz="2800" b="1" dirty="0"/>
              <a:t>100%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4</a:t>
            </a:r>
            <a:r>
              <a:rPr kumimoji="1" lang="zh-CN" altLang="en-US" sz="2000" b="1" dirty="0"/>
              <a:t>：减少空闲</a:t>
            </a:r>
            <a:r>
              <a:rPr kumimoji="1" lang="en-US" altLang="zh-CN" sz="2000" b="1" dirty="0"/>
              <a:t>”</a:t>
            </a:r>
            <a:r>
              <a:rPr kumimoji="1" lang="zh-CN" altLang="en-US" sz="2000" b="1" dirty="0"/>
              <a:t>间隙</a:t>
            </a:r>
            <a:r>
              <a:rPr kumimoji="1" lang="en-US" altLang="zh-CN" sz="2000" b="1" dirty="0"/>
              <a:t>”</a:t>
            </a:r>
            <a:r>
              <a:rPr kumimoji="1" lang="zh-CN" altLang="en-US" sz="2000" b="1" dirty="0"/>
              <a:t>（阻塞等待）</a:t>
            </a:r>
            <a:endParaRPr kumimoji="1" lang="en-US" altLang="zh-CN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举例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：</a:t>
            </a:r>
            <a:r>
              <a:rPr kumimoji="1" lang="en-US" altLang="zh-CN" sz="2000" dirty="0">
                <a:latin typeface="Courier" pitchFamily="2" charset="0"/>
              </a:rPr>
              <a:t>CPU</a:t>
            </a:r>
            <a:r>
              <a:rPr kumimoji="1" lang="zh-CN" altLang="en-US" sz="2000" dirty="0">
                <a:latin typeface="Courier" pitchFamily="2" charset="0"/>
              </a:rPr>
              <a:t>多线程，很多时候就可以减少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的间隙等待。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举例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2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：</a:t>
            </a:r>
            <a:r>
              <a:rPr kumimoji="1" lang="en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PrepareData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中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CPU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、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GPU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间拷贝数据，</a:t>
            </a:r>
            <a:r>
              <a:rPr kumimoji="1" lang="zh-CN" alt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使用</a:t>
            </a:r>
            <a:r>
              <a:rPr kumimoji="1" lang="en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cudaStreamSynchronize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，需要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GPU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OP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执行干净。这一定产生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”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间隙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”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。有优化空间。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003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A91164-EE23-3E49-BC35-924686BED8BF}"/>
              </a:ext>
            </a:extLst>
          </p:cNvPr>
          <p:cNvSpPr txBox="1"/>
          <p:nvPr/>
        </p:nvSpPr>
        <p:spPr>
          <a:xfrm>
            <a:off x="851177" y="181250"/>
            <a:ext cx="283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Paddle</a:t>
            </a:r>
            <a:r>
              <a:rPr kumimoji="1" lang="zh-CN" altLang="en-US" sz="2800" b="1" dirty="0"/>
              <a:t>中的优化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565717-F600-3B47-BDE2-BB548AAD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9FD4-7953-474F-BDDD-03B89B9227C0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24EE6-1E3C-CB4A-8C18-DDDE9C820696}"/>
              </a:ext>
            </a:extLst>
          </p:cNvPr>
          <p:cNvSpPr/>
          <p:nvPr/>
        </p:nvSpPr>
        <p:spPr>
          <a:xfrm>
            <a:off x="362053" y="1224799"/>
            <a:ext cx="11213080" cy="531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/>
              <a:t>四、增大计算</a:t>
            </a:r>
            <a:r>
              <a:rPr kumimoji="1" lang="en-US" altLang="zh-CN" sz="2800" b="1" dirty="0"/>
              <a:t>/</a:t>
            </a:r>
            <a:r>
              <a:rPr kumimoji="1" lang="zh-CN" altLang="en-US" sz="2800" b="1" dirty="0"/>
              <a:t>调度比</a:t>
            </a:r>
            <a:endParaRPr kumimoji="1" lang="en-US" altLang="zh-CN" sz="28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计算：通常算子在</a:t>
            </a:r>
            <a:r>
              <a:rPr kumimoji="1" lang="en-US" altLang="zh-CN" sz="2000" dirty="0">
                <a:latin typeface="Courier" pitchFamily="2" charset="0"/>
              </a:rPr>
              <a:t>GPU</a:t>
            </a:r>
            <a:r>
              <a:rPr kumimoji="1" lang="zh-CN" altLang="en-US" sz="2000" dirty="0">
                <a:latin typeface="Courier" pitchFamily="2" charset="0"/>
              </a:rPr>
              <a:t>的实际计算，可以认为是</a:t>
            </a:r>
            <a:r>
              <a:rPr kumimoji="1" lang="en-US" altLang="zh-CN" sz="2000" dirty="0">
                <a:latin typeface="Courier" pitchFamily="2" charset="0"/>
              </a:rPr>
              <a:t>“</a:t>
            </a:r>
            <a:r>
              <a:rPr kumimoji="1" lang="zh-CN" altLang="en-US" sz="2000" dirty="0">
                <a:latin typeface="Courier" pitchFamily="2" charset="0"/>
              </a:rPr>
              <a:t>计算</a:t>
            </a:r>
            <a:r>
              <a:rPr kumimoji="1" lang="en-US" altLang="zh-CN" sz="2000" dirty="0">
                <a:latin typeface="Courier" pitchFamily="2" charset="0"/>
              </a:rPr>
              <a:t>”</a:t>
            </a:r>
            <a:r>
              <a:rPr kumimoji="1" lang="zh-CN" altLang="en-US" sz="2000" dirty="0">
                <a:latin typeface="Courier" pitchFamily="2" charset="0"/>
              </a:rPr>
              <a:t>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调度：多线程</a:t>
            </a:r>
            <a:r>
              <a:rPr kumimoji="1" lang="en-US" altLang="zh-CN" sz="2000" dirty="0">
                <a:latin typeface="Courier" pitchFamily="2" charset="0"/>
              </a:rPr>
              <a:t>Run</a:t>
            </a:r>
            <a:r>
              <a:rPr kumimoji="1" lang="zh-CN" altLang="en-US" sz="2000" dirty="0">
                <a:latin typeface="Courier" pitchFamily="2" charset="0"/>
              </a:rPr>
              <a:t>、锁、</a:t>
            </a:r>
            <a:r>
              <a:rPr kumimoji="1" lang="en-US" altLang="zh-CN" sz="2000" dirty="0" err="1">
                <a:latin typeface="Courier" pitchFamily="2" charset="0"/>
              </a:rPr>
              <a:t>WaitEvent</a:t>
            </a:r>
            <a:r>
              <a:rPr kumimoji="1" lang="zh-CN" altLang="en-US" sz="2000" dirty="0">
                <a:latin typeface="Courier" pitchFamily="2" charset="0"/>
              </a:rPr>
              <a:t>、上下文准备、网络通信、多卡通信。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1</a:t>
            </a:r>
            <a:r>
              <a:rPr kumimoji="1" lang="zh-CN" altLang="en-US" sz="2000" b="1" dirty="0"/>
              <a:t>：</a:t>
            </a:r>
            <a:r>
              <a:rPr kumimoji="1" lang="en-US" altLang="zh-CN" sz="2000" b="1" dirty="0" err="1"/>
              <a:t>FusePass</a:t>
            </a:r>
            <a:endParaRPr kumimoji="1" lang="en-US" altLang="zh-CN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将多个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合并成</a:t>
            </a:r>
            <a:r>
              <a:rPr kumimoji="1" lang="en-US" altLang="zh-CN" sz="2000" dirty="0">
                <a:latin typeface="Courier" pitchFamily="2" charset="0"/>
              </a:rPr>
              <a:t>1</a:t>
            </a:r>
            <a:r>
              <a:rPr kumimoji="1" lang="zh-CN" altLang="en-US" sz="2000" dirty="0">
                <a:latin typeface="Courier" pitchFamily="2" charset="0"/>
              </a:rPr>
              <a:t>个</a:t>
            </a:r>
            <a:r>
              <a:rPr kumimoji="1" lang="en-US" altLang="zh-CN" sz="2000" dirty="0">
                <a:latin typeface="Courier" pitchFamily="2" charset="0"/>
              </a:rPr>
              <a:t>OP</a:t>
            </a:r>
            <a:r>
              <a:rPr kumimoji="1" lang="zh-CN" altLang="en-US" sz="2000" dirty="0">
                <a:latin typeface="Courier" pitchFamily="2" charset="0"/>
              </a:rPr>
              <a:t>。增加了单次算子的计算量，减少了调度次数。</a:t>
            </a:r>
            <a:endParaRPr kumimoji="1" lang="en-US" altLang="zh-CN" sz="2000" dirty="0">
              <a:latin typeface="Courier" pitchFamily="2" charset="0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000" b="1" dirty="0"/>
              <a:t>优化</a:t>
            </a:r>
            <a:r>
              <a:rPr kumimoji="1" lang="en-US" altLang="zh-CN" sz="2000" b="1" dirty="0"/>
              <a:t>2</a:t>
            </a:r>
            <a:r>
              <a:rPr kumimoji="1" lang="zh-CN" altLang="en-US" sz="2000" b="1" dirty="0"/>
              <a:t>：显存及时释放</a:t>
            </a:r>
            <a:endParaRPr kumimoji="1" lang="en-US" altLang="zh-CN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及时释放显存，使绝对时间内同时存在的</a:t>
            </a:r>
            <a:r>
              <a:rPr kumimoji="1" lang="en-US" altLang="zh-CN" sz="2000" dirty="0">
                <a:latin typeface="Courier" pitchFamily="2" charset="0"/>
              </a:rPr>
              <a:t>Var</a:t>
            </a:r>
            <a:r>
              <a:rPr kumimoji="1" lang="zh-CN" altLang="en-US" sz="2000" dirty="0">
                <a:latin typeface="Courier" pitchFamily="2" charset="0"/>
              </a:rPr>
              <a:t>最少，那么每个</a:t>
            </a:r>
            <a:r>
              <a:rPr kumimoji="1" lang="en-US" altLang="zh-CN" sz="2000" dirty="0">
                <a:latin typeface="Courier" pitchFamily="2" charset="0"/>
              </a:rPr>
              <a:t>Var</a:t>
            </a:r>
            <a:r>
              <a:rPr kumimoji="1" lang="zh-CN" altLang="en-US" sz="2000" dirty="0">
                <a:latin typeface="Courier" pitchFamily="2" charset="0"/>
              </a:rPr>
              <a:t>能够申请的空间就越大。那么每轮训练的</a:t>
            </a:r>
            <a:r>
              <a:rPr kumimoji="1" lang="en-US" altLang="zh-CN" sz="2000" b="1" dirty="0">
                <a:latin typeface="Courier" pitchFamily="2" charset="0"/>
              </a:rPr>
              <a:t>Batch</a:t>
            </a:r>
            <a:r>
              <a:rPr kumimoji="1" lang="zh-CN" altLang="en-US" sz="2000" b="1" dirty="0">
                <a:latin typeface="Courier" pitchFamily="2" charset="0"/>
              </a:rPr>
              <a:t>就可以更大</a:t>
            </a:r>
            <a:r>
              <a:rPr kumimoji="1" lang="zh-CN" altLang="en-US" sz="2000" dirty="0">
                <a:latin typeface="Courier" pitchFamily="2" charset="0"/>
              </a:rPr>
              <a:t>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Courier" pitchFamily="2" charset="0"/>
              </a:rPr>
              <a:t>进而减少训练轮数，增大计算调度比。</a:t>
            </a:r>
            <a:endParaRPr kumimoji="1" lang="en-US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Executor</a:t>
            </a:r>
            <a:r>
              <a:rPr kumimoji="1" lang="zh-CN" altLang="en-US" sz="2000" dirty="0">
                <a:latin typeface="Courier" pitchFamily="2" charset="0"/>
              </a:rPr>
              <a:t>使用</a:t>
            </a:r>
            <a:r>
              <a:rPr kumimoji="1" lang="en-US" altLang="zh-CN" sz="2000" dirty="0" err="1">
                <a:latin typeface="Courier" pitchFamily="2" charset="0"/>
              </a:rPr>
              <a:t>UnusedVars</a:t>
            </a:r>
            <a:r>
              <a:rPr kumimoji="1" lang="en-US" altLang="zh-CN" sz="2000" dirty="0">
                <a:latin typeface="Courier" pitchFamily="2" charset="0"/>
              </a:rPr>
              <a:t>+</a:t>
            </a:r>
            <a:r>
              <a:rPr kumimoji="1" lang="en" altLang="zh-CN" sz="2000" dirty="0" err="1">
                <a:latin typeface="Courier" pitchFamily="2" charset="0"/>
              </a:rPr>
              <a:t>UnsafeFastGPUGarbageCollector</a:t>
            </a:r>
            <a:endParaRPr kumimoji="1" lang="en" altLang="zh-CN" sz="2000" dirty="0">
              <a:latin typeface="Courier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Courier" pitchFamily="2" charset="0"/>
              </a:rPr>
              <a:t>PE</a:t>
            </a:r>
            <a:r>
              <a:rPr kumimoji="1" lang="zh-CN" altLang="en-US" sz="2000" dirty="0">
                <a:latin typeface="Courier" pitchFamily="2" charset="0"/>
              </a:rPr>
              <a:t>中使用</a:t>
            </a:r>
            <a:r>
              <a:rPr kumimoji="1" lang="en-US" altLang="zh-CN" sz="2000" dirty="0" err="1">
                <a:latin typeface="Courier" pitchFamily="2" charset="0"/>
              </a:rPr>
              <a:t>ReferenceCountPass+EagerDeletionPass</a:t>
            </a:r>
            <a:r>
              <a:rPr kumimoji="1" lang="en-US" altLang="zh-CN" sz="2000" dirty="0">
                <a:latin typeface="Courier" pitchFamily="2" charset="0"/>
              </a:rPr>
              <a:t>+</a:t>
            </a:r>
            <a:r>
              <a:rPr kumimoji="1" lang="en" altLang="zh-CN" sz="2000" dirty="0" err="1">
                <a:latin typeface="Courier" pitchFamily="2" charset="0"/>
              </a:rPr>
              <a:t>StreamGarbageCollector</a:t>
            </a:r>
            <a:endParaRPr kumimoji="1" lang="en" altLang="zh-CN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258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328BBF-A8CC-FA49-8F17-C8C2741A8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18" b="29133"/>
          <a:stretch/>
        </p:blipFill>
        <p:spPr>
          <a:xfrm>
            <a:off x="4811326" y="2310092"/>
            <a:ext cx="2569349" cy="11189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D13175-71F8-A54C-8E03-198317FD2D3F}"/>
              </a:ext>
            </a:extLst>
          </p:cNvPr>
          <p:cNvSpPr txBox="1"/>
          <p:nvPr/>
        </p:nvSpPr>
        <p:spPr>
          <a:xfrm>
            <a:off x="3053256" y="3594593"/>
            <a:ext cx="6085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/>
              <a:t>谢  谢</a:t>
            </a:r>
          </a:p>
        </p:txBody>
      </p:sp>
    </p:spTree>
    <p:extLst>
      <p:ext uri="{BB962C8B-B14F-4D97-AF65-F5344CB8AC3E}">
        <p14:creationId xmlns:p14="http://schemas.microsoft.com/office/powerpoint/2010/main" val="1425763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BD3BA080-971E-5D4B-A3C4-BD6A02C751C5}"/>
              </a:ext>
            </a:extLst>
          </p:cNvPr>
          <p:cNvSpPr txBox="1"/>
          <p:nvPr/>
        </p:nvSpPr>
        <p:spPr>
          <a:xfrm>
            <a:off x="2363735" y="578579"/>
            <a:ext cx="3126650" cy="6910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4000" b="1" dirty="0">
                <a:solidFill>
                  <a:srgbClr val="2339DA"/>
                </a:solidFill>
                <a:latin typeface="+mj-lt"/>
                <a:ea typeface="inpin heiti" panose="00000500000000000000" pitchFamily="2" charset="-122"/>
                <a:sym typeface="inpin heiti" panose="00000500000000000000" pitchFamily="2" charset="-122"/>
              </a:rPr>
              <a:t>CONTENTS</a:t>
            </a:r>
            <a:endParaRPr lang="en-US" sz="4000" b="1" dirty="0">
              <a:solidFill>
                <a:srgbClr val="2339DA"/>
              </a:solidFill>
              <a:latin typeface="+mj-lt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13A8B547-FF78-3547-8FD7-1A05F5D0045A}"/>
              </a:ext>
            </a:extLst>
          </p:cNvPr>
          <p:cNvSpPr txBox="1"/>
          <p:nvPr/>
        </p:nvSpPr>
        <p:spPr>
          <a:xfrm>
            <a:off x="573698" y="610822"/>
            <a:ext cx="1799794" cy="608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78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3600" b="1" dirty="0">
                <a:solidFill>
                  <a:srgbClr val="2339D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npin heiti" panose="00000500000000000000" pitchFamily="2" charset="-122"/>
              </a:rPr>
              <a:t>目 录</a:t>
            </a:r>
            <a:endParaRPr lang="en-US" sz="3600" b="1" dirty="0">
              <a:solidFill>
                <a:srgbClr val="2339D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4" name="直接连接符 52">
            <a:extLst>
              <a:ext uri="{FF2B5EF4-FFF2-40B4-BE49-F238E27FC236}">
                <a16:creationId xmlns:a16="http://schemas.microsoft.com/office/drawing/2014/main" id="{9CE74A29-DCB9-9E44-82DB-F860B623EBEF}"/>
              </a:ext>
            </a:extLst>
          </p:cNvPr>
          <p:cNvCxnSpPr>
            <a:cxnSpLocks/>
          </p:cNvCxnSpPr>
          <p:nvPr/>
        </p:nvCxnSpPr>
        <p:spPr>
          <a:xfrm flipV="1">
            <a:off x="2359647" y="773584"/>
            <a:ext cx="0" cy="36385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D771BB-BC1D-9549-B968-12D61E8469CB}"/>
              </a:ext>
            </a:extLst>
          </p:cNvPr>
          <p:cNvGrpSpPr/>
          <p:nvPr/>
        </p:nvGrpSpPr>
        <p:grpSpPr>
          <a:xfrm>
            <a:off x="856769" y="1611871"/>
            <a:ext cx="3998151" cy="723900"/>
            <a:chOff x="-131320" y="1547173"/>
            <a:chExt cx="3998151" cy="7239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D26D678-7D9D-5043-9F08-C35717816A45}"/>
                </a:ext>
              </a:extLst>
            </p:cNvPr>
            <p:cNvGrpSpPr/>
            <p:nvPr/>
          </p:nvGrpSpPr>
          <p:grpSpPr>
            <a:xfrm>
              <a:off x="-131320" y="1569636"/>
              <a:ext cx="2304256" cy="552780"/>
              <a:chOff x="4897880" y="2236901"/>
              <a:chExt cx="2304256" cy="552780"/>
            </a:xfrm>
          </p:grpSpPr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2774CAF9-529E-D445-B8BA-C19F57C55D9A}"/>
                  </a:ext>
                </a:extLst>
              </p:cNvPr>
              <p:cNvSpPr txBox="1"/>
              <p:nvPr userDrawn="1"/>
            </p:nvSpPr>
            <p:spPr>
              <a:xfrm>
                <a:off x="4897880" y="2236901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01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7" name="直接连接符 64">
                <a:extLst>
                  <a:ext uri="{FF2B5EF4-FFF2-40B4-BE49-F238E27FC236}">
                    <a16:creationId xmlns:a16="http://schemas.microsoft.com/office/drawing/2014/main" id="{B5A835A1-397F-8D40-A5A8-BFA3F3FA7E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627363" y="2369410"/>
                <a:ext cx="0" cy="293295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内容占位符 21">
              <a:extLst>
                <a:ext uri="{FF2B5EF4-FFF2-40B4-BE49-F238E27FC236}">
                  <a16:creationId xmlns:a16="http://schemas.microsoft.com/office/drawing/2014/main" id="{F2095135-ECAC-C243-85C5-FB5676DC97F6}"/>
                </a:ext>
              </a:extLst>
            </p:cNvPr>
            <p:cNvSpPr txBox="1">
              <a:spLocks/>
            </p:cNvSpPr>
            <p:nvPr/>
          </p:nvSpPr>
          <p:spPr>
            <a:xfrm>
              <a:off x="1891338" y="1547173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2339DA"/>
                  </a:solidFill>
                </a:rPr>
                <a:t>Paddle</a:t>
              </a:r>
              <a:r>
                <a:rPr lang="zh-CN" altLang="en-US" b="0" dirty="0">
                  <a:solidFill>
                    <a:srgbClr val="2339DA"/>
                  </a:solidFill>
                </a:rPr>
                <a:t>概览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D3FC6D-08CB-464A-8579-40BC58B728E4}"/>
              </a:ext>
            </a:extLst>
          </p:cNvPr>
          <p:cNvGrpSpPr/>
          <p:nvPr/>
        </p:nvGrpSpPr>
        <p:grpSpPr>
          <a:xfrm>
            <a:off x="856769" y="2517886"/>
            <a:ext cx="4002683" cy="723900"/>
            <a:chOff x="5455641" y="2961126"/>
            <a:chExt cx="4002683" cy="7239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709469E-92D1-8F45-BFC6-7E121A82D9F5}"/>
                </a:ext>
              </a:extLst>
            </p:cNvPr>
            <p:cNvGrpSpPr/>
            <p:nvPr/>
          </p:nvGrpSpPr>
          <p:grpSpPr>
            <a:xfrm>
              <a:off x="5455641" y="2990338"/>
              <a:ext cx="2304256" cy="552780"/>
              <a:chOff x="5174446" y="2787033"/>
              <a:chExt cx="2304256" cy="552780"/>
            </a:xfrm>
          </p:grpSpPr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E60BFEA9-2C4B-CC4D-A0F2-428C7F72E53A}"/>
                  </a:ext>
                </a:extLst>
              </p:cNvPr>
              <p:cNvSpPr txBox="1"/>
              <p:nvPr userDrawn="1"/>
            </p:nvSpPr>
            <p:spPr>
              <a:xfrm>
                <a:off x="5174446" y="278703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FF0000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02</a:t>
                </a:r>
                <a:endParaRPr lang="en-US" sz="3200" dirty="0">
                  <a:solidFill>
                    <a:srgbClr val="FF0000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0" name="直接连接符 65">
                <a:extLst>
                  <a:ext uri="{FF2B5EF4-FFF2-40B4-BE49-F238E27FC236}">
                    <a16:creationId xmlns:a16="http://schemas.microsoft.com/office/drawing/2014/main" id="{DEE51BE9-0A42-CE4C-B49F-2DC4D7BB9A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20538" y="2924175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内容占位符 21">
              <a:extLst>
                <a:ext uri="{FF2B5EF4-FFF2-40B4-BE49-F238E27FC236}">
                  <a16:creationId xmlns:a16="http://schemas.microsoft.com/office/drawing/2014/main" id="{3BA3F471-0039-1244-9BBB-B89B2AA766E0}"/>
                </a:ext>
              </a:extLst>
            </p:cNvPr>
            <p:cNvSpPr txBox="1">
              <a:spLocks/>
            </p:cNvSpPr>
            <p:nvPr/>
          </p:nvSpPr>
          <p:spPr>
            <a:xfrm>
              <a:off x="7482831" y="2961126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FF0000"/>
                  </a:solidFill>
                </a:rPr>
                <a:t>编译时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49D1485-54FB-3847-8B3F-D0B17ADDB7E6}"/>
              </a:ext>
            </a:extLst>
          </p:cNvPr>
          <p:cNvGrpSpPr/>
          <p:nvPr/>
        </p:nvGrpSpPr>
        <p:grpSpPr>
          <a:xfrm>
            <a:off x="856769" y="3448839"/>
            <a:ext cx="3989931" cy="723900"/>
            <a:chOff x="6004303" y="3707814"/>
            <a:chExt cx="3989931" cy="7239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AB39F0-7B1E-2241-A84C-2DB77CD96B64}"/>
                </a:ext>
              </a:extLst>
            </p:cNvPr>
            <p:cNvGrpSpPr/>
            <p:nvPr/>
          </p:nvGrpSpPr>
          <p:grpSpPr>
            <a:xfrm>
              <a:off x="6004303" y="3734983"/>
              <a:ext cx="2304256" cy="552780"/>
              <a:chOff x="5610564" y="3425638"/>
              <a:chExt cx="2304256" cy="552780"/>
            </a:xfrm>
          </p:grpSpPr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82DE7DEC-12A9-4A48-AFF5-8A1FB884EB03}"/>
                  </a:ext>
                </a:extLst>
              </p:cNvPr>
              <p:cNvSpPr txBox="1"/>
              <p:nvPr userDrawn="1"/>
            </p:nvSpPr>
            <p:spPr>
              <a:xfrm>
                <a:off x="5610564" y="3425638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03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3" name="直接连接符 66">
                <a:extLst>
                  <a:ext uri="{FF2B5EF4-FFF2-40B4-BE49-F238E27FC236}">
                    <a16:creationId xmlns:a16="http://schemas.microsoft.com/office/drawing/2014/main" id="{7D32E94A-FC77-CB44-8C7E-66CEDF3E35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339097" y="3573463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内容占位符 21">
              <a:extLst>
                <a:ext uri="{FF2B5EF4-FFF2-40B4-BE49-F238E27FC236}">
                  <a16:creationId xmlns:a16="http://schemas.microsoft.com/office/drawing/2014/main" id="{4A597F0F-F03B-5845-AAA5-6877561F4E2E}"/>
                </a:ext>
              </a:extLst>
            </p:cNvPr>
            <p:cNvSpPr txBox="1">
              <a:spLocks/>
            </p:cNvSpPr>
            <p:nvPr/>
          </p:nvSpPr>
          <p:spPr>
            <a:xfrm>
              <a:off x="8018741" y="3707814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运行时</a:t>
              </a:r>
              <a:r>
                <a:rPr lang="en-US" altLang="zh-CN" b="0" dirty="0">
                  <a:solidFill>
                    <a:srgbClr val="2339DA"/>
                  </a:solidFill>
                </a:rPr>
                <a:t>Executor</a:t>
              </a:r>
              <a:endParaRPr lang="zh-CN" altLang="en-US" b="0" dirty="0">
                <a:solidFill>
                  <a:srgbClr val="2339DA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41E57B1-F3B6-5F4A-BE0C-346AE643FFE8}"/>
              </a:ext>
            </a:extLst>
          </p:cNvPr>
          <p:cNvGrpSpPr/>
          <p:nvPr/>
        </p:nvGrpSpPr>
        <p:grpSpPr>
          <a:xfrm>
            <a:off x="856769" y="4371480"/>
            <a:ext cx="3984731" cy="723900"/>
            <a:chOff x="6559511" y="4454502"/>
            <a:chExt cx="3984731" cy="72390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8B0BB51-CDFF-4E4A-A521-8B8BB41F3CB7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AF8DBAF8-0BD8-4745-9E01-0868BCF2ACB2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04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6" name="直接连接符 67">
                <a:extLst>
                  <a:ext uri="{FF2B5EF4-FFF2-40B4-BE49-F238E27FC236}">
                    <a16:creationId xmlns:a16="http://schemas.microsoft.com/office/drawing/2014/main" id="{218B4845-7840-CE4D-9729-8BC18ED9CA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内容占位符 21">
              <a:extLst>
                <a:ext uri="{FF2B5EF4-FFF2-40B4-BE49-F238E27FC236}">
                  <a16:creationId xmlns:a16="http://schemas.microsoft.com/office/drawing/2014/main" id="{80E05D25-E173-8446-876D-7CB7DBC29CE2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0" dirty="0">
                  <a:solidFill>
                    <a:srgbClr val="2339DA"/>
                  </a:solidFill>
                </a:rPr>
                <a:t>运行时</a:t>
              </a:r>
              <a:r>
                <a:rPr lang="en-US" altLang="zh-CN" b="0" dirty="0">
                  <a:solidFill>
                    <a:srgbClr val="2339DA"/>
                  </a:solidFill>
                </a:rPr>
                <a:t>PE</a:t>
              </a:r>
              <a:endParaRPr lang="zh-CN" altLang="en-US" b="0" dirty="0">
                <a:solidFill>
                  <a:srgbClr val="2339DA"/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EBD5C2B0-74AB-594D-944C-9D72241F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318" b="29133"/>
          <a:stretch/>
        </p:blipFill>
        <p:spPr>
          <a:xfrm>
            <a:off x="7263956" y="2186096"/>
            <a:ext cx="4178401" cy="1819625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B0D4C75C-C7F1-8E43-85AE-C23E8BD5395C}"/>
              </a:ext>
            </a:extLst>
          </p:cNvPr>
          <p:cNvGrpSpPr/>
          <p:nvPr/>
        </p:nvGrpSpPr>
        <p:grpSpPr>
          <a:xfrm>
            <a:off x="859542" y="5238777"/>
            <a:ext cx="3984731" cy="723900"/>
            <a:chOff x="6559511" y="4454502"/>
            <a:chExt cx="3984731" cy="72390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4A8E693-8F97-8849-BD37-052029120E7B}"/>
                </a:ext>
              </a:extLst>
            </p:cNvPr>
            <p:cNvGrpSpPr/>
            <p:nvPr/>
          </p:nvGrpSpPr>
          <p:grpSpPr>
            <a:xfrm>
              <a:off x="6559511" y="4479628"/>
              <a:ext cx="2304256" cy="552780"/>
              <a:chOff x="6046682" y="4064243"/>
              <a:chExt cx="2304256" cy="552780"/>
            </a:xfrm>
          </p:grpSpPr>
          <p:sp>
            <p:nvSpPr>
              <p:cNvPr id="34" name="TextBox 13">
                <a:extLst>
                  <a:ext uri="{FF2B5EF4-FFF2-40B4-BE49-F238E27FC236}">
                    <a16:creationId xmlns:a16="http://schemas.microsoft.com/office/drawing/2014/main" id="{98279831-D193-134B-A849-65FA72FD5E50}"/>
                  </a:ext>
                </a:extLst>
              </p:cNvPr>
              <p:cNvSpPr txBox="1"/>
              <p:nvPr userDrawn="1"/>
            </p:nvSpPr>
            <p:spPr>
              <a:xfrm>
                <a:off x="6046682" y="4064243"/>
                <a:ext cx="2304256" cy="5527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896678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3200" dirty="0">
                    <a:solidFill>
                      <a:srgbClr val="2339DA"/>
                    </a:solidFill>
                    <a:latin typeface="+mj-lt"/>
                    <a:ea typeface="+mj-ea"/>
                    <a:sym typeface="inpin heiti" panose="00000500000000000000" pitchFamily="2" charset="-122"/>
                  </a:rPr>
                  <a:t>05</a:t>
                </a:r>
                <a:endParaRPr lang="en-US" sz="3200" dirty="0">
                  <a:solidFill>
                    <a:srgbClr val="2339DA"/>
                  </a:solidFill>
                  <a:latin typeface="+mj-lt"/>
                  <a:ea typeface="+mj-ea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35" name="直接连接符 67">
                <a:extLst>
                  <a:ext uri="{FF2B5EF4-FFF2-40B4-BE49-F238E27FC236}">
                    <a16:creationId xmlns:a16="http://schemas.microsoft.com/office/drawing/2014/main" id="{6F4FB3E7-C13A-8B41-8BCC-C949A7987C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767097" y="4184650"/>
                <a:ext cx="0" cy="288032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内容占位符 21">
              <a:extLst>
                <a:ext uri="{FF2B5EF4-FFF2-40B4-BE49-F238E27FC236}">
                  <a16:creationId xmlns:a16="http://schemas.microsoft.com/office/drawing/2014/main" id="{F29FC459-4185-BD4C-8A1B-1A2375BB20E6}"/>
                </a:ext>
              </a:extLst>
            </p:cNvPr>
            <p:cNvSpPr txBox="1">
              <a:spLocks/>
            </p:cNvSpPr>
            <p:nvPr/>
          </p:nvSpPr>
          <p:spPr>
            <a:xfrm>
              <a:off x="8568749" y="4454502"/>
              <a:ext cx="1975493" cy="723900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3200" b="1" kern="1200" dirty="0" smtClean="0">
                  <a:solidFill>
                    <a:srgbClr val="842E8C"/>
                  </a:solidFill>
                  <a:latin typeface="方正风雅宋简体" panose="02000000000000000000" pitchFamily="2" charset="-122"/>
                  <a:ea typeface="方正风雅宋简体" panose="02000000000000000000" pitchFamily="2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0" dirty="0">
                  <a:solidFill>
                    <a:srgbClr val="2339DA"/>
                  </a:solidFill>
                </a:rPr>
                <a:t>Paddle</a:t>
              </a:r>
              <a:r>
                <a:rPr lang="zh-CN" altLang="en-US" b="0" dirty="0">
                  <a:solidFill>
                    <a:srgbClr val="2339DA"/>
                  </a:solidFill>
                </a:rPr>
                <a:t>中的优化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79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2339DA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25000"/>
          </a:lnSpc>
          <a:defRPr kumimoji="1" dirty="0" smtClean="0">
            <a:latin typeface="Courier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12352</TotalTime>
  <Words>7652</Words>
  <Application>Microsoft Macintosh PowerPoint</Application>
  <PresentationFormat>宽屏</PresentationFormat>
  <Paragraphs>1039</Paragraphs>
  <Slides>86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7" baseType="lpstr">
      <vt:lpstr>等线</vt:lpstr>
      <vt:lpstr>等线 Light</vt:lpstr>
      <vt:lpstr>方正风雅宋简体</vt:lpstr>
      <vt:lpstr>宋体</vt:lpstr>
      <vt:lpstr>微软雅黑</vt:lpstr>
      <vt:lpstr>inpin heiti</vt:lpstr>
      <vt:lpstr>Songti SC</vt:lpstr>
      <vt:lpstr>Arial</vt:lpstr>
      <vt:lpstr>Courier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威行</dc:creator>
  <cp:lastModifiedBy>Microsoft Office User</cp:lastModifiedBy>
  <cp:revision>725</cp:revision>
  <cp:lastPrinted>2019-08-13T10:43:58Z</cp:lastPrinted>
  <dcterms:created xsi:type="dcterms:W3CDTF">2019-08-05T09:16:15Z</dcterms:created>
  <dcterms:modified xsi:type="dcterms:W3CDTF">2020-06-23T03:09:12Z</dcterms:modified>
</cp:coreProperties>
</file>